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72" r:id="rId3"/>
    <p:sldId id="257" r:id="rId4"/>
    <p:sldId id="265" r:id="rId5"/>
    <p:sldId id="258" r:id="rId6"/>
    <p:sldId id="266" r:id="rId7"/>
    <p:sldId id="260" r:id="rId8"/>
    <p:sldId id="267" r:id="rId9"/>
    <p:sldId id="261" r:id="rId10"/>
    <p:sldId id="268" r:id="rId11"/>
    <p:sldId id="262" r:id="rId12"/>
    <p:sldId id="263" r:id="rId13"/>
    <p:sldId id="269" r:id="rId14"/>
    <p:sldId id="264" r:id="rId15"/>
    <p:sldId id="270" r:id="rId16"/>
    <p:sldId id="271" r:id="rId17"/>
    <p:sldId id="273" r:id="rId18"/>
    <p:sldId id="274" r:id="rId19"/>
    <p:sldId id="275" r:id="rId20"/>
    <p:sldId id="277" r:id="rId21"/>
    <p:sldId id="276" r:id="rId22"/>
    <p:sldId id="278" r:id="rId23"/>
    <p:sldId id="279" r:id="rId24"/>
    <p:sldId id="280" r:id="rId25"/>
    <p:sldId id="284" r:id="rId26"/>
    <p:sldId id="285" r:id="rId27"/>
    <p:sldId id="281" r:id="rId28"/>
    <p:sldId id="283" r:id="rId29"/>
    <p:sldId id="282" r:id="rId30"/>
    <p:sldId id="286" r:id="rId31"/>
    <p:sldId id="288" r:id="rId32"/>
    <p:sldId id="290" r:id="rId33"/>
    <p:sldId id="287" r:id="rId34"/>
    <p:sldId id="289"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8897C-E1F3-47FB-A7F5-D7853F1C4F59}" type="datetimeFigureOut">
              <a:rPr lang="en-US" smtClean="0"/>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DECBF-5310-4B60-A154-1EBB9780EEA7}" type="slidenum">
              <a:rPr lang="en-US" smtClean="0"/>
              <a:t>‹#›</a:t>
            </a:fld>
            <a:endParaRPr lang="en-US"/>
          </a:p>
        </p:txBody>
      </p:sp>
    </p:spTree>
    <p:extLst>
      <p:ext uri="{BB962C8B-B14F-4D97-AF65-F5344CB8AC3E}">
        <p14:creationId xmlns:p14="http://schemas.microsoft.com/office/powerpoint/2010/main" val="225436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DECBF-5310-4B60-A154-1EBB9780EEA7}" type="slidenum">
              <a:rPr lang="en-US" smtClean="0"/>
              <a:t>14</a:t>
            </a:fld>
            <a:endParaRPr lang="en-US"/>
          </a:p>
        </p:txBody>
      </p:sp>
    </p:spTree>
    <p:extLst>
      <p:ext uri="{BB962C8B-B14F-4D97-AF65-F5344CB8AC3E}">
        <p14:creationId xmlns:p14="http://schemas.microsoft.com/office/powerpoint/2010/main" val="314979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13F66-E308-4F1D-8EB8-5578876632F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13F66-E308-4F1D-8EB8-5578876632F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13F66-E308-4F1D-8EB8-5578876632F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13F66-E308-4F1D-8EB8-5578876632F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13F66-E308-4F1D-8EB8-5578876632F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13F66-E308-4F1D-8EB8-5578876632F2}"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13F66-E308-4F1D-8EB8-5578876632F2}"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13F66-E308-4F1D-8EB8-5578876632F2}"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13F66-E308-4F1D-8EB8-5578876632F2}"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13F66-E308-4F1D-8EB8-5578876632F2}"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C0A6D-D757-4DA9-81FD-66A6A0A968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13F66-E308-4F1D-8EB8-5578876632F2}"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C0A6D-D757-4DA9-81FD-66A6A0A9687B}"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8A13F66-E308-4F1D-8EB8-5578876632F2}" type="datetimeFigureOut">
              <a:rPr lang="en-US" smtClean="0"/>
              <a:t>5/12/2020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8AFC0A6D-D757-4DA9-81FD-66A6A0A968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search?q=cycas+male+and+female+cone+diagra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search?q=microsporangium+with+microspore+cyca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asybiologyclass.com/general-characters-of-gymnosperms-lecture-notes-with-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cdn.biologydiscussion.com/wp-content/uploads/2016/05/clip_image006-139.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dn.biologydiscussion.com/wp-content/uploads/2016/05/clip_image006-139.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cdn.biologydiscussion.com/wp-content/uploads/2016/05/clip_image028-20.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n.biologydiscussion.com/wp-content/uploads/2016/05/clip_image032-17.jpg" TargetMode="External"/><Relationship Id="rId2" Type="http://schemas.openxmlformats.org/officeDocument/2006/relationships/hyperlink" Target="http://cdn.biologydiscussion.com/wp-content/uploads/2016/05/clip_image034-14.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biologydiscussion.com/gymnosperm/pinus-external-morphology-and-different-parts/3392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c_zLCU97K_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Gymnosperms</a:t>
            </a:r>
            <a:endParaRPr lang="en-US" dirty="0"/>
          </a:p>
        </p:txBody>
      </p:sp>
      <p:sp>
        <p:nvSpPr>
          <p:cNvPr id="5" name="Content Placeholder 4"/>
          <p:cNvSpPr>
            <a:spLocks noGrp="1"/>
          </p:cNvSpPr>
          <p:nvPr>
            <p:ph idx="1"/>
          </p:nvPr>
        </p:nvSpPr>
        <p:spPr/>
        <p:txBody>
          <a:bodyPr>
            <a:normAutofit fontScale="85000" lnSpcReduction="20000"/>
          </a:bodyPr>
          <a:lstStyle/>
          <a:p>
            <a:r>
              <a:rPr lang="en-IN" b="1" u="heavy" dirty="0" smtClean="0"/>
              <a:t>Class Teacher</a:t>
            </a:r>
            <a:endParaRPr lang="en-IN" dirty="0" smtClean="0"/>
          </a:p>
          <a:p>
            <a:pPr marL="0" indent="0">
              <a:buNone/>
            </a:pPr>
            <a:r>
              <a:rPr lang="en-IN" b="1" dirty="0" smtClean="0"/>
              <a:t>                   		          </a:t>
            </a:r>
            <a:r>
              <a:rPr lang="en-IN" sz="1600" b="1" dirty="0" err="1" smtClean="0"/>
              <a:t>Dr.</a:t>
            </a:r>
            <a:r>
              <a:rPr lang="en-IN" sz="1600" b="1" dirty="0" smtClean="0"/>
              <a:t> </a:t>
            </a:r>
            <a:r>
              <a:rPr lang="en-IN" sz="1600" b="1" dirty="0" err="1" smtClean="0"/>
              <a:t>Hannan</a:t>
            </a:r>
            <a:r>
              <a:rPr lang="en-IN" sz="1600" b="1" dirty="0" smtClean="0"/>
              <a:t> </a:t>
            </a:r>
            <a:r>
              <a:rPr lang="en-IN" sz="1600" b="1" dirty="0" err="1" smtClean="0"/>
              <a:t>Mukhtar</a:t>
            </a:r>
            <a:endParaRPr lang="en-IN" sz="1600" b="1" dirty="0" smtClean="0"/>
          </a:p>
          <a:p>
            <a:pPr marL="0" indent="0">
              <a:buNone/>
            </a:pPr>
            <a:r>
              <a:rPr lang="en-IN" sz="1600" b="1" dirty="0" smtClean="0"/>
              <a:t>				Assistant Professor </a:t>
            </a:r>
          </a:p>
          <a:p>
            <a:pPr marL="0" indent="0">
              <a:buNone/>
            </a:pPr>
            <a:r>
              <a:rPr lang="en-IN" sz="1600" b="1" dirty="0" smtClean="0"/>
              <a:t>				Department of Botany</a:t>
            </a:r>
          </a:p>
          <a:p>
            <a:pPr marL="0" indent="0">
              <a:buNone/>
            </a:pPr>
            <a:r>
              <a:rPr lang="en-IN" sz="1600" b="1" dirty="0" smtClean="0"/>
              <a:t>				Lahore College for Women University, Lahore Pakistan.</a:t>
            </a:r>
          </a:p>
          <a:p>
            <a:r>
              <a:rPr lang="en-IN" b="1" u="heavy" dirty="0" smtClean="0"/>
              <a:t>Course Description</a:t>
            </a:r>
          </a:p>
          <a:p>
            <a:pPr marL="1828800" lvl="4" indent="0">
              <a:buNone/>
            </a:pPr>
            <a:r>
              <a:rPr lang="en-IN" sz="1600" b="1" dirty="0" smtClean="0"/>
              <a:t>Course Title: 		DIVERSITY OF PLANTS </a:t>
            </a:r>
          </a:p>
          <a:p>
            <a:pPr marL="1828800" lvl="4" indent="0">
              <a:buNone/>
            </a:pPr>
            <a:r>
              <a:rPr lang="en-US" sz="1600" b="1" dirty="0" smtClean="0"/>
              <a:t>Course code:		Min/Bot-102 </a:t>
            </a:r>
          </a:p>
          <a:p>
            <a:pPr marL="1828800" lvl="4" indent="0">
              <a:buNone/>
            </a:pPr>
            <a:r>
              <a:rPr lang="en-US" sz="1600" b="1" dirty="0" smtClean="0"/>
              <a:t>Credit hours:		4 (3+1)</a:t>
            </a:r>
            <a:endParaRPr lang="en-IN" sz="1600" b="1" dirty="0" smtClean="0"/>
          </a:p>
          <a:p>
            <a:r>
              <a:rPr lang="en-IN" b="1" u="heavy" dirty="0" smtClean="0"/>
              <a:t>Class </a:t>
            </a:r>
          </a:p>
          <a:p>
            <a:pPr marL="1828800" lvl="4" indent="0">
              <a:buNone/>
            </a:pPr>
            <a:r>
              <a:rPr lang="en-IN" sz="1600" b="1" dirty="0" smtClean="0"/>
              <a:t>Course : 			BS I, 2</a:t>
            </a:r>
            <a:r>
              <a:rPr lang="en-IN" sz="1600" b="1" baseline="30000" dirty="0" smtClean="0"/>
              <a:t>nd</a:t>
            </a:r>
            <a:r>
              <a:rPr lang="en-IN" sz="1600" b="1" dirty="0" smtClean="0"/>
              <a:t> Semester</a:t>
            </a:r>
          </a:p>
          <a:p>
            <a:pPr marL="1828800" lvl="4" indent="0">
              <a:buNone/>
            </a:pPr>
            <a:r>
              <a:rPr lang="en-US" sz="1600" b="1" dirty="0" smtClean="0"/>
              <a:t>Major:			Zoology</a:t>
            </a:r>
          </a:p>
          <a:p>
            <a:pPr marL="1828800" lvl="4" indent="0">
              <a:buNone/>
            </a:pPr>
            <a:r>
              <a:rPr lang="en-US" sz="1600" b="1" dirty="0" smtClean="0"/>
              <a:t>Minor course:		Botany</a:t>
            </a:r>
            <a:endParaRPr lang="en-IN" sz="1600" b="1" dirty="0" smtClean="0"/>
          </a:p>
          <a:p>
            <a:endParaRPr lang="en-US" dirty="0"/>
          </a:p>
        </p:txBody>
      </p:sp>
    </p:spTree>
    <p:extLst>
      <p:ext uri="{BB962C8B-B14F-4D97-AF65-F5344CB8AC3E}">
        <p14:creationId xmlns:p14="http://schemas.microsoft.com/office/powerpoint/2010/main" val="375623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1"/>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5638800"/>
            <a:ext cx="7620000" cy="369332"/>
          </a:xfrm>
          <a:prstGeom prst="rect">
            <a:avLst/>
          </a:prstGeom>
        </p:spPr>
        <p:txBody>
          <a:bodyPr wrap="square">
            <a:spAutoFit/>
          </a:bodyPr>
          <a:lstStyle/>
          <a:p>
            <a:r>
              <a:rPr lang="en-US" dirty="0" smtClean="0"/>
              <a:t>https://www.google.com/search?q=transfussion+tissue+in+gymnosperms</a:t>
            </a:r>
            <a:endParaRPr lang="en-US" dirty="0"/>
          </a:p>
        </p:txBody>
      </p:sp>
    </p:spTree>
    <p:extLst>
      <p:ext uri="{BB962C8B-B14F-4D97-AF65-F5344CB8AC3E}">
        <p14:creationId xmlns:p14="http://schemas.microsoft.com/office/powerpoint/2010/main" val="130260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77500" lnSpcReduction="20000"/>
          </a:bodyPr>
          <a:lstStyle/>
          <a:p>
            <a:r>
              <a:rPr lang="en-US" sz="1800" dirty="0" err="1" smtClean="0"/>
              <a:t>Tenniniferous</a:t>
            </a:r>
            <a:r>
              <a:rPr lang="en-US" sz="1800" dirty="0" smtClean="0"/>
              <a:t> cells present in cortex.</a:t>
            </a:r>
          </a:p>
          <a:p>
            <a:r>
              <a:rPr lang="en-US" sz="1800" dirty="0" smtClean="0"/>
              <a:t>Roots  are </a:t>
            </a:r>
            <a:r>
              <a:rPr lang="en-US" sz="1800" dirty="0" err="1" smtClean="0"/>
              <a:t>diarch</a:t>
            </a:r>
            <a:r>
              <a:rPr lang="en-US" sz="1800" dirty="0" smtClean="0"/>
              <a:t> (two) to </a:t>
            </a:r>
            <a:r>
              <a:rPr lang="en-US" sz="1800" dirty="0" err="1" smtClean="0"/>
              <a:t>polyarch</a:t>
            </a:r>
            <a:r>
              <a:rPr lang="en-US" sz="1800" dirty="0" smtClean="0"/>
              <a:t> (many) vascular bundles.</a:t>
            </a:r>
          </a:p>
          <a:p>
            <a:r>
              <a:rPr lang="en-US" sz="2000" b="1" u="sng" dirty="0" smtClean="0"/>
              <a:t>Reproduction in Gymnosperms</a:t>
            </a:r>
          </a:p>
          <a:p>
            <a:r>
              <a:rPr lang="en-US" sz="1800" dirty="0" err="1" smtClean="0"/>
              <a:t>Hetrospory</a:t>
            </a:r>
            <a:endParaRPr lang="en-US" sz="1800" dirty="0" smtClean="0"/>
          </a:p>
          <a:p>
            <a:r>
              <a:rPr lang="en-US" sz="1800" dirty="0" smtClean="0"/>
              <a:t>Microsporangia  are produced on Microsporophyll.</a:t>
            </a:r>
          </a:p>
          <a:p>
            <a:r>
              <a:rPr lang="en-US" sz="1800" dirty="0" err="1" smtClean="0"/>
              <a:t>Megasporangia</a:t>
            </a:r>
            <a:r>
              <a:rPr lang="en-US" sz="1800" dirty="0" smtClean="0"/>
              <a:t>  are produced on </a:t>
            </a:r>
            <a:r>
              <a:rPr lang="en-US" sz="1800" dirty="0" err="1" smtClean="0"/>
              <a:t>Megasporophyll</a:t>
            </a:r>
            <a:r>
              <a:rPr lang="en-US" sz="1800" dirty="0" smtClean="0"/>
              <a:t>.</a:t>
            </a:r>
          </a:p>
          <a:p>
            <a:r>
              <a:rPr lang="en-US" sz="1800" dirty="0" err="1" smtClean="0"/>
              <a:t>Sporophylls</a:t>
            </a:r>
            <a:r>
              <a:rPr lang="en-US" sz="1800" dirty="0" smtClean="0"/>
              <a:t> aggregates to form cone or </a:t>
            </a:r>
            <a:r>
              <a:rPr lang="en-US" sz="1800" dirty="0" err="1" smtClean="0"/>
              <a:t>stobili</a:t>
            </a:r>
            <a:r>
              <a:rPr lang="en-US" sz="1800" dirty="0" smtClean="0"/>
              <a:t>.</a:t>
            </a:r>
          </a:p>
          <a:p>
            <a:r>
              <a:rPr lang="en-US" sz="1800" dirty="0" smtClean="0"/>
              <a:t>Cones/ strobili are </a:t>
            </a:r>
            <a:r>
              <a:rPr lang="en-US" sz="1800" dirty="0" err="1" smtClean="0"/>
              <a:t>monosporangeate</a:t>
            </a:r>
            <a:r>
              <a:rPr lang="en-US" sz="1800" dirty="0" smtClean="0"/>
              <a:t>.</a:t>
            </a:r>
          </a:p>
          <a:p>
            <a:r>
              <a:rPr lang="en-US" sz="1800" b="1" u="sng" dirty="0" smtClean="0"/>
              <a:t>Male cone, Microspores and Microsporophyll</a:t>
            </a:r>
          </a:p>
          <a:p>
            <a:r>
              <a:rPr lang="en-US" sz="1800" dirty="0" smtClean="0"/>
              <a:t>Male cones are short live.</a:t>
            </a:r>
          </a:p>
          <a:p>
            <a:r>
              <a:rPr lang="en-US" sz="1800" dirty="0" smtClean="0"/>
              <a:t>Microsporangia are formed on the </a:t>
            </a:r>
            <a:r>
              <a:rPr lang="en-US" sz="1800" dirty="0" err="1" smtClean="0"/>
              <a:t>abaxial</a:t>
            </a:r>
            <a:r>
              <a:rPr lang="en-US" sz="1800" dirty="0" smtClean="0"/>
              <a:t> side of microsporophyll.</a:t>
            </a:r>
          </a:p>
          <a:p>
            <a:r>
              <a:rPr lang="en-US" sz="1800" dirty="0" smtClean="0"/>
              <a:t>Microsporangium development is eusporangiate.</a:t>
            </a:r>
          </a:p>
          <a:p>
            <a:r>
              <a:rPr lang="en-US" sz="1800" dirty="0" smtClean="0">
                <a:hlinkClick r:id="rId2"/>
              </a:rPr>
              <a:t>https://www.google.com/search?q=cycas+male+and+female+cone+diagram</a:t>
            </a:r>
            <a:endParaRPr lang="en-US" sz="18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3907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9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sz="2400" b="1" u="sng" dirty="0" smtClean="0"/>
              <a:t>Female cone, </a:t>
            </a:r>
            <a:r>
              <a:rPr lang="en-US" sz="2400" b="1" u="sng" dirty="0" err="1" smtClean="0"/>
              <a:t>megasporophyll</a:t>
            </a:r>
            <a:r>
              <a:rPr lang="en-US" sz="2400" b="1" u="sng" dirty="0" smtClean="0"/>
              <a:t> and mega sporangium</a:t>
            </a:r>
          </a:p>
          <a:p>
            <a:r>
              <a:rPr lang="en-US" sz="1800" dirty="0" smtClean="0"/>
              <a:t>Female cone is formed by aggregation of </a:t>
            </a:r>
            <a:r>
              <a:rPr lang="en-US" sz="1800" dirty="0" err="1" smtClean="0"/>
              <a:t>megasporophylls</a:t>
            </a:r>
            <a:r>
              <a:rPr lang="en-US" sz="1800" dirty="0" smtClean="0"/>
              <a:t>.</a:t>
            </a:r>
          </a:p>
          <a:p>
            <a:r>
              <a:rPr lang="en-US" sz="1800" dirty="0" err="1" smtClean="0"/>
              <a:t>Megasporophylls</a:t>
            </a:r>
            <a:r>
              <a:rPr lang="en-US" sz="1800" dirty="0" smtClean="0"/>
              <a:t> may be foliar as in </a:t>
            </a:r>
            <a:r>
              <a:rPr lang="en-US" sz="1800" dirty="0" err="1" smtClean="0"/>
              <a:t>Cycas</a:t>
            </a:r>
            <a:r>
              <a:rPr lang="en-US" sz="1800" dirty="0" smtClean="0"/>
              <a:t> or </a:t>
            </a:r>
            <a:r>
              <a:rPr lang="en-US" sz="1800" dirty="0" err="1" smtClean="0"/>
              <a:t>cauline</a:t>
            </a:r>
            <a:r>
              <a:rPr lang="en-US" sz="1800" dirty="0" smtClean="0"/>
              <a:t> (woody) as in </a:t>
            </a:r>
            <a:r>
              <a:rPr lang="en-US" sz="1800" dirty="0" err="1" smtClean="0"/>
              <a:t>Pinus</a:t>
            </a:r>
            <a:r>
              <a:rPr lang="en-US" sz="1800" dirty="0" smtClean="0"/>
              <a:t>.</a:t>
            </a:r>
          </a:p>
          <a:p>
            <a:r>
              <a:rPr lang="en-US" sz="1800" dirty="0" err="1" smtClean="0"/>
              <a:t>Megasporangium</a:t>
            </a:r>
            <a:r>
              <a:rPr lang="en-US" sz="1800" dirty="0" smtClean="0"/>
              <a:t> is ovule</a:t>
            </a:r>
          </a:p>
          <a:p>
            <a:r>
              <a:rPr lang="en-US" sz="1800" dirty="0" smtClean="0"/>
              <a:t>Ovular integument in gymnosperms is three layered.</a:t>
            </a:r>
          </a:p>
          <a:p>
            <a:r>
              <a:rPr lang="en-US" sz="2000" b="1" u="sng" dirty="0" smtClean="0"/>
              <a:t>Pollination and fertilization</a:t>
            </a:r>
          </a:p>
          <a:p>
            <a:r>
              <a:rPr lang="en-US" sz="1800" dirty="0" smtClean="0"/>
              <a:t> Pollination by wind (Anemophily)</a:t>
            </a:r>
          </a:p>
          <a:p>
            <a:r>
              <a:rPr lang="en-US" sz="1800" dirty="0" smtClean="0"/>
              <a:t>Pollen deposit in  wet pollen chamber</a:t>
            </a:r>
          </a:p>
          <a:p>
            <a:r>
              <a:rPr lang="en-US" sz="1800" dirty="0" smtClean="0"/>
              <a:t>Pollination </a:t>
            </a:r>
            <a:r>
              <a:rPr lang="en-US" sz="1800" dirty="0" err="1" smtClean="0"/>
              <a:t>siphonogamous</a:t>
            </a:r>
            <a:r>
              <a:rPr lang="en-US" sz="1800" dirty="0" smtClean="0"/>
              <a:t> (by pollen tube)</a:t>
            </a:r>
          </a:p>
          <a:p>
            <a:r>
              <a:rPr lang="en-US" sz="1800" dirty="0" smtClean="0"/>
              <a:t>Male gametes non motile except in </a:t>
            </a:r>
            <a:r>
              <a:rPr lang="en-US" sz="1800" dirty="0" err="1" smtClean="0"/>
              <a:t>Ginko</a:t>
            </a:r>
            <a:r>
              <a:rPr lang="en-US" sz="1800" dirty="0" smtClean="0"/>
              <a:t> and </a:t>
            </a:r>
            <a:r>
              <a:rPr lang="en-US" sz="1800" dirty="0" err="1" smtClean="0"/>
              <a:t>Cycas</a:t>
            </a:r>
            <a:endParaRPr lang="en-US" sz="1800" dirty="0" smtClean="0"/>
          </a:p>
          <a:p>
            <a:r>
              <a:rPr lang="en-US" sz="1800" dirty="0" smtClean="0"/>
              <a:t>Number of archegonia in female gametophyte may vary.</a:t>
            </a:r>
          </a:p>
          <a:p>
            <a:r>
              <a:rPr lang="en-US" sz="1800" dirty="0" smtClean="0"/>
              <a:t>There are several archegonia in </a:t>
            </a:r>
            <a:r>
              <a:rPr lang="en-US" sz="1800" dirty="0" err="1" smtClean="0"/>
              <a:t>Cycas</a:t>
            </a:r>
            <a:r>
              <a:rPr lang="en-US" sz="1800" dirty="0" smtClean="0"/>
              <a:t> only one in </a:t>
            </a:r>
            <a:r>
              <a:rPr lang="en-US" sz="1800" dirty="0" err="1" smtClean="0"/>
              <a:t>pinus</a:t>
            </a:r>
            <a:r>
              <a:rPr lang="en-US" sz="1800" dirty="0" smtClean="0"/>
              <a:t>.</a:t>
            </a:r>
          </a:p>
          <a:p>
            <a:r>
              <a:rPr lang="en-US" sz="1800" dirty="0" err="1" smtClean="0"/>
              <a:t>Archegonium</a:t>
            </a:r>
            <a:r>
              <a:rPr lang="en-US" sz="1800" dirty="0" smtClean="0"/>
              <a:t> has ovum and neck canal cells (NCC)</a:t>
            </a:r>
          </a:p>
          <a:p>
            <a:r>
              <a:rPr lang="en-US" sz="1800" dirty="0" smtClean="0"/>
              <a:t>Absent in </a:t>
            </a:r>
            <a:r>
              <a:rPr lang="en-US" sz="1800" dirty="0" err="1" smtClean="0"/>
              <a:t>Gnetum</a:t>
            </a:r>
            <a:r>
              <a:rPr lang="en-US" sz="1800" dirty="0" smtClean="0"/>
              <a:t>.</a:t>
            </a:r>
            <a:endParaRPr lang="en-US" sz="1800" dirty="0"/>
          </a:p>
        </p:txBody>
      </p:sp>
    </p:spTree>
    <p:extLst>
      <p:ext uri="{BB962C8B-B14F-4D97-AF65-F5344CB8AC3E}">
        <p14:creationId xmlns:p14="http://schemas.microsoft.com/office/powerpoint/2010/main" val="411878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endParaRPr lang="en-US" sz="1800" dirty="0" smtClean="0">
              <a:hlinkClick r:id="rId2"/>
            </a:endParaRPr>
          </a:p>
          <a:p>
            <a:endParaRPr lang="en-US" sz="1800" dirty="0">
              <a:hlinkClick r:id="rId2"/>
            </a:endParaRPr>
          </a:p>
          <a:p>
            <a:endParaRPr lang="en-US" sz="1800" dirty="0" smtClean="0">
              <a:hlinkClick r:id="rId2"/>
            </a:endParaRPr>
          </a:p>
          <a:p>
            <a:endParaRPr lang="en-US" sz="1800" dirty="0">
              <a:hlinkClick r:id="rId2"/>
            </a:endParaRPr>
          </a:p>
          <a:p>
            <a:endParaRPr lang="en-US" sz="1800" dirty="0" smtClean="0">
              <a:hlinkClick r:id="rId2"/>
            </a:endParaRPr>
          </a:p>
          <a:p>
            <a:endParaRPr lang="en-US" sz="1800" dirty="0">
              <a:hlinkClick r:id="rId2"/>
            </a:endParaRPr>
          </a:p>
          <a:p>
            <a:endParaRPr lang="en-US" sz="1800" dirty="0" smtClean="0">
              <a:hlinkClick r:id="rId2"/>
            </a:endParaRPr>
          </a:p>
          <a:p>
            <a:endParaRPr lang="en-US" sz="1800" dirty="0">
              <a:hlinkClick r:id="rId2"/>
            </a:endParaRPr>
          </a:p>
          <a:p>
            <a:endParaRPr lang="en-US" sz="1800" dirty="0" smtClean="0">
              <a:hlinkClick r:id="rId2"/>
            </a:endParaRPr>
          </a:p>
          <a:p>
            <a:endParaRPr lang="en-US" sz="1800" dirty="0">
              <a:hlinkClick r:id="rId2"/>
            </a:endParaRPr>
          </a:p>
          <a:p>
            <a:endParaRPr lang="en-US" sz="1800" dirty="0" smtClean="0">
              <a:hlinkClick r:id="rId2"/>
            </a:endParaRPr>
          </a:p>
          <a:p>
            <a:endParaRPr lang="en-US" sz="1800" dirty="0">
              <a:hlinkClick r:id="rId2"/>
            </a:endParaRPr>
          </a:p>
          <a:p>
            <a:r>
              <a:rPr lang="en-US" sz="1800" dirty="0" smtClean="0">
                <a:hlinkClick r:id="rId2"/>
              </a:rPr>
              <a:t>https://www.google.com/search?q=microsporangium+with+microspore+cycas</a:t>
            </a:r>
            <a:endParaRPr lang="en-US" sz="1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761" y="1752600"/>
            <a:ext cx="271303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59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sz="2000" dirty="0" smtClean="0"/>
              <a:t>Embryo development is  meroblastic (embryo develops from some part of zygote)</a:t>
            </a:r>
          </a:p>
          <a:p>
            <a:r>
              <a:rPr lang="en-US" sz="2000" dirty="0" smtClean="0"/>
              <a:t>Endosperm is present in seeds of gymnosperms.</a:t>
            </a:r>
          </a:p>
          <a:p>
            <a:r>
              <a:rPr lang="en-US" sz="2000" dirty="0" smtClean="0"/>
              <a:t>Endosperm is haploid (part of female gametophyte)</a:t>
            </a:r>
          </a:p>
          <a:p>
            <a:r>
              <a:rPr lang="en-US" sz="2000" dirty="0" smtClean="0"/>
              <a:t>Double fertilization absent</a:t>
            </a:r>
          </a:p>
          <a:p>
            <a:r>
              <a:rPr lang="en-US" sz="2000" dirty="0" err="1" smtClean="0"/>
              <a:t>Polyembryony</a:t>
            </a:r>
            <a:r>
              <a:rPr lang="en-US" sz="2000" dirty="0" smtClean="0"/>
              <a:t> is very common</a:t>
            </a:r>
          </a:p>
          <a:p>
            <a:r>
              <a:rPr lang="en-US" sz="2000" dirty="0" smtClean="0"/>
              <a:t>Integument- seed coat</a:t>
            </a:r>
          </a:p>
          <a:p>
            <a:r>
              <a:rPr lang="en-US" sz="2000" dirty="0" smtClean="0"/>
              <a:t>Seed are light weight and winged.</a:t>
            </a:r>
          </a:p>
          <a:p>
            <a:r>
              <a:rPr lang="en-US" sz="2000" dirty="0" smtClean="0"/>
              <a:t>Alternation of generation is present</a:t>
            </a:r>
          </a:p>
          <a:p>
            <a:r>
              <a:rPr lang="en-US" sz="2000" dirty="0" smtClean="0"/>
              <a:t>Diploid </a:t>
            </a:r>
            <a:r>
              <a:rPr lang="en-US" sz="2000" dirty="0" err="1" smtClean="0"/>
              <a:t>sporophytic</a:t>
            </a:r>
            <a:r>
              <a:rPr lang="en-US" sz="2000" dirty="0" smtClean="0"/>
              <a:t> generation is dominant phase.</a:t>
            </a:r>
          </a:p>
          <a:p>
            <a:r>
              <a:rPr lang="en-US" sz="2000" dirty="0" smtClean="0"/>
              <a:t>Haploid </a:t>
            </a:r>
            <a:r>
              <a:rPr lang="en-US" sz="2000" dirty="0" err="1" smtClean="0"/>
              <a:t>gametophytic</a:t>
            </a:r>
            <a:r>
              <a:rPr lang="en-US" sz="2000" dirty="0" smtClean="0"/>
              <a:t> generation is highly reduced.</a:t>
            </a:r>
          </a:p>
          <a:p>
            <a:r>
              <a:rPr lang="en-US" sz="2000" dirty="0" smtClean="0"/>
              <a:t>Gametophyte is </a:t>
            </a:r>
            <a:r>
              <a:rPr lang="en-US" sz="2000" dirty="0" err="1" smtClean="0"/>
              <a:t>dependant</a:t>
            </a:r>
            <a:r>
              <a:rPr lang="en-US" sz="2000" dirty="0" smtClean="0"/>
              <a:t> upon sporophyte.</a:t>
            </a:r>
          </a:p>
          <a:p>
            <a:r>
              <a:rPr lang="en-US" sz="2000" dirty="0" smtClean="0">
                <a:hlinkClick r:id="rId3"/>
              </a:rPr>
              <a:t>https://www.easybiologyclass.com/general-characters-of-gymnosperms-lecture-notes-with-ppt/</a:t>
            </a:r>
            <a:endParaRPr lang="en-US" sz="2000" dirty="0"/>
          </a:p>
        </p:txBody>
      </p:sp>
    </p:spTree>
    <p:extLst>
      <p:ext uri="{BB962C8B-B14F-4D97-AF65-F5344CB8AC3E}">
        <p14:creationId xmlns:p14="http://schemas.microsoft.com/office/powerpoint/2010/main" val="46445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Gymnosperms</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600201"/>
            <a:ext cx="4495800" cy="352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5486400"/>
            <a:ext cx="8229600" cy="369332"/>
          </a:xfrm>
          <a:prstGeom prst="rect">
            <a:avLst/>
          </a:prstGeom>
        </p:spPr>
        <p:txBody>
          <a:bodyPr wrap="square">
            <a:spAutoFit/>
          </a:bodyPr>
          <a:lstStyle/>
          <a:p>
            <a:r>
              <a:rPr lang="en-US" dirty="0" smtClean="0"/>
              <a:t>https://www.google.com/search?q=general+characters+of+gymnosperms</a:t>
            </a:r>
            <a:endParaRPr lang="en-US" dirty="0"/>
          </a:p>
        </p:txBody>
      </p:sp>
    </p:spTree>
    <p:extLst>
      <p:ext uri="{BB962C8B-B14F-4D97-AF65-F5344CB8AC3E}">
        <p14:creationId xmlns:p14="http://schemas.microsoft.com/office/powerpoint/2010/main" val="413710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PINUS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3005137" cy="451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2274838"/>
            <a:ext cx="4572000" cy="2308324"/>
          </a:xfrm>
          <a:prstGeom prst="rect">
            <a:avLst/>
          </a:prstGeom>
        </p:spPr>
        <p:txBody>
          <a:bodyPr>
            <a:spAutoFit/>
          </a:bodyPr>
          <a:lstStyle/>
          <a:p>
            <a:r>
              <a:rPr lang="en-US" dirty="0" smtClean="0"/>
              <a:t>Kingdom              Plantae </a:t>
            </a:r>
          </a:p>
          <a:p>
            <a:r>
              <a:rPr lang="en-US" dirty="0" smtClean="0"/>
              <a:t>Subkingdom       </a:t>
            </a:r>
            <a:r>
              <a:rPr lang="en-US" dirty="0" err="1" smtClean="0"/>
              <a:t>Tracheobionta</a:t>
            </a:r>
            <a:r>
              <a:rPr lang="en-US" dirty="0" smtClean="0"/>
              <a:t> </a:t>
            </a:r>
          </a:p>
          <a:p>
            <a:r>
              <a:rPr lang="en-US" dirty="0" err="1" smtClean="0"/>
              <a:t>Superdivision</a:t>
            </a:r>
            <a:r>
              <a:rPr lang="en-US" dirty="0" smtClean="0"/>
              <a:t>     </a:t>
            </a:r>
            <a:r>
              <a:rPr lang="en-US" dirty="0" err="1" smtClean="0"/>
              <a:t>Spermatophyta</a:t>
            </a:r>
            <a:r>
              <a:rPr lang="en-US" dirty="0" smtClean="0"/>
              <a:t> </a:t>
            </a:r>
          </a:p>
          <a:p>
            <a:r>
              <a:rPr lang="en-US" dirty="0" smtClean="0"/>
              <a:t>Division               </a:t>
            </a:r>
            <a:r>
              <a:rPr lang="en-US" dirty="0" err="1" smtClean="0"/>
              <a:t>Coniferophyta</a:t>
            </a:r>
            <a:endParaRPr lang="en-US" dirty="0" smtClean="0"/>
          </a:p>
          <a:p>
            <a:r>
              <a:rPr lang="en-US" dirty="0" smtClean="0"/>
              <a:t>Class                    </a:t>
            </a:r>
            <a:r>
              <a:rPr lang="en-US" dirty="0" err="1" smtClean="0"/>
              <a:t>Pinopsida</a:t>
            </a:r>
            <a:endParaRPr lang="en-US" dirty="0" smtClean="0"/>
          </a:p>
          <a:p>
            <a:r>
              <a:rPr lang="en-US" dirty="0" smtClean="0"/>
              <a:t>Order                    </a:t>
            </a:r>
            <a:r>
              <a:rPr lang="en-US" dirty="0" err="1" smtClean="0"/>
              <a:t>Pinales</a:t>
            </a:r>
            <a:endParaRPr lang="en-US" dirty="0" smtClean="0"/>
          </a:p>
          <a:p>
            <a:r>
              <a:rPr lang="en-US" dirty="0" smtClean="0"/>
              <a:t>Family                   </a:t>
            </a:r>
            <a:r>
              <a:rPr lang="en-US" dirty="0" err="1" smtClean="0"/>
              <a:t>Pinaceae</a:t>
            </a:r>
            <a:r>
              <a:rPr lang="en-US" dirty="0" smtClean="0"/>
              <a:t> </a:t>
            </a:r>
          </a:p>
          <a:p>
            <a:r>
              <a:rPr lang="en-US" dirty="0" smtClean="0"/>
              <a:t>Genus                      </a:t>
            </a:r>
            <a:r>
              <a:rPr lang="en-US" dirty="0" err="1" smtClean="0"/>
              <a:t>Pinus</a:t>
            </a:r>
            <a:r>
              <a:rPr lang="en-US" dirty="0" smtClean="0"/>
              <a:t> L. </a:t>
            </a:r>
            <a:endParaRPr lang="en-US" dirty="0"/>
          </a:p>
        </p:txBody>
      </p:sp>
    </p:spTree>
    <p:extLst>
      <p:ext uri="{BB962C8B-B14F-4D97-AF65-F5344CB8AC3E}">
        <p14:creationId xmlns:p14="http://schemas.microsoft.com/office/powerpoint/2010/main" val="57582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ormAutofit fontScale="85000" lnSpcReduction="20000"/>
          </a:bodyPr>
          <a:lstStyle/>
          <a:p>
            <a:r>
              <a:rPr lang="en-US" sz="2400" b="1" dirty="0"/>
              <a:t>External Morphology of </a:t>
            </a:r>
            <a:r>
              <a:rPr lang="en-US" sz="2400" b="1" dirty="0" err="1"/>
              <a:t>Pinus</a:t>
            </a:r>
            <a:endParaRPr lang="en-US" sz="2400" b="1" dirty="0"/>
          </a:p>
          <a:p>
            <a:r>
              <a:rPr lang="en-US" sz="1800" dirty="0" err="1"/>
              <a:t>Pinus</a:t>
            </a:r>
            <a:r>
              <a:rPr lang="en-US" sz="1800" dirty="0"/>
              <a:t> is a large, </a:t>
            </a:r>
            <a:r>
              <a:rPr lang="en-US" sz="1800" dirty="0" smtClean="0"/>
              <a:t>perennial</a:t>
            </a:r>
            <a:r>
              <a:rPr lang="en-US" sz="1800" dirty="0"/>
              <a:t>, evergreen plant</a:t>
            </a:r>
            <a:r>
              <a:rPr lang="en-US" sz="1800" dirty="0" smtClean="0"/>
              <a:t>.</a:t>
            </a:r>
          </a:p>
          <a:p>
            <a:r>
              <a:rPr lang="en-US" sz="1800" dirty="0"/>
              <a:t>Branches grow spirally and thus the plant gives the appearance of a conical or pyramidal structure</a:t>
            </a:r>
            <a:r>
              <a:rPr lang="en-US" sz="1800" dirty="0" smtClean="0"/>
              <a:t>.</a:t>
            </a:r>
          </a:p>
          <a:p>
            <a:r>
              <a:rPr lang="en-US" sz="1800" dirty="0" err="1"/>
              <a:t>Sporophytic</a:t>
            </a:r>
            <a:r>
              <a:rPr lang="en-US" sz="1800" dirty="0"/>
              <a:t> plant body is differentiated into roots, stem and acicular (needle-like) leaves (Fig. 26</a:t>
            </a:r>
            <a:r>
              <a:rPr lang="en-US" sz="1800" dirty="0" smtClean="0"/>
              <a:t>).</a:t>
            </a:r>
          </a:p>
          <a:p>
            <a:r>
              <a:rPr lang="en-US" sz="1800" dirty="0" smtClean="0"/>
              <a:t>A tap root with few root hair is present but it disap­pears soon. Later on many lateral roots develop, which help in absorption and fixation</a:t>
            </a:r>
          </a:p>
          <a:p>
            <a:r>
              <a:rPr lang="en-US" sz="1800" dirty="0" smtClean="0"/>
              <a:t>The ultimate branches of these roots are covered by a covering of fungal hyphae called </a:t>
            </a:r>
            <a:r>
              <a:rPr lang="en-US" sz="1800" dirty="0" err="1" smtClean="0"/>
              <a:t>ectotrophic</a:t>
            </a:r>
            <a:r>
              <a:rPr lang="en-US" sz="1800" dirty="0" smtClean="0"/>
              <a:t> </a:t>
            </a:r>
            <a:r>
              <a:rPr lang="en-US" sz="1800" dirty="0" err="1" smtClean="0"/>
              <a:t>mycorrhiza</a:t>
            </a:r>
            <a:r>
              <a:rPr lang="en-US" sz="1800" dirty="0" smtClean="0"/>
              <a:t>.</a:t>
            </a:r>
          </a:p>
          <a:p>
            <a:r>
              <a:rPr lang="en-US" sz="1800" dirty="0" smtClean="0"/>
              <a:t>The stem is cylindrical and erect, and remains cov­ered with bark. Branching is </a:t>
            </a:r>
            <a:r>
              <a:rPr lang="en-US" sz="1800" dirty="0" err="1" smtClean="0"/>
              <a:t>monopodial</a:t>
            </a:r>
            <a:r>
              <a:rPr lang="en-US" sz="1800" dirty="0" smtClean="0"/>
              <a:t>.</a:t>
            </a:r>
          </a:p>
          <a:p>
            <a:r>
              <a:rPr lang="en-US" sz="1800" dirty="0"/>
              <a:t>Two types of branches are present: long shoots and dwarf shoots. These are also known as branches of unlimited and limited growth, respec­tively</a:t>
            </a:r>
          </a:p>
        </p:txBody>
      </p:sp>
    </p:spTree>
    <p:extLst>
      <p:ext uri="{BB962C8B-B14F-4D97-AF65-F5344CB8AC3E}">
        <p14:creationId xmlns:p14="http://schemas.microsoft.com/office/powerpoint/2010/main" val="116049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562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3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1800" dirty="0"/>
              <a:t> Long shoots contain apical bud and grow indefi­nitely. Many scaly leaves are present on the long shoot</a:t>
            </a:r>
            <a:r>
              <a:rPr lang="en-US" sz="1800" dirty="0" smtClean="0"/>
              <a:t>.</a:t>
            </a:r>
          </a:p>
          <a:p>
            <a:pPr fontAlgn="base"/>
            <a:r>
              <a:rPr lang="en-US" sz="1800" dirty="0"/>
              <a:t>Dwarf shoots are devoid of any apical bud and thus are limited in their growth. They arise on the long shoot in the axil of scaly leaves.</a:t>
            </a:r>
          </a:p>
          <a:p>
            <a:pPr fontAlgn="base"/>
            <a:r>
              <a:rPr lang="en-US" sz="1800" dirty="0" smtClean="0"/>
              <a:t>A </a:t>
            </a:r>
            <a:r>
              <a:rPr lang="en-US" sz="1800" dirty="0"/>
              <a:t>dwarf shoot (Fig. 27) has two scaly leaves called </a:t>
            </a:r>
            <a:r>
              <a:rPr lang="en-US" sz="1800" dirty="0" err="1"/>
              <a:t>prophylls</a:t>
            </a:r>
            <a:r>
              <a:rPr lang="en-US" sz="1800" dirty="0"/>
              <a:t>, followed by 5-13 cataphylls arranged in 2/5 </a:t>
            </a:r>
            <a:r>
              <a:rPr lang="en-US" sz="1800" dirty="0" err="1"/>
              <a:t>phyllotaxy</a:t>
            </a:r>
            <a:r>
              <a:rPr lang="en-US" sz="1800" dirty="0"/>
              <a:t>, and 1-5 needles</a:t>
            </a:r>
            <a:r>
              <a:rPr lang="en-US" sz="1800" dirty="0" smtClean="0"/>
              <a:t>.</a:t>
            </a:r>
          </a:p>
          <a:p>
            <a:pPr fontAlgn="base"/>
            <a:r>
              <a:rPr lang="en-US" sz="1800" dirty="0"/>
              <a:t> The leaves are of two types, i.e., foliage and scaly.</a:t>
            </a:r>
          </a:p>
          <a:p>
            <a:pPr fontAlgn="base"/>
            <a:r>
              <a:rPr lang="en-US" sz="1800" dirty="0" smtClean="0"/>
              <a:t> </a:t>
            </a:r>
            <a:r>
              <a:rPr lang="en-US" sz="1800" dirty="0"/>
              <a:t>Scaly leaves are thin, brown-</a:t>
            </a:r>
            <a:r>
              <a:rPr lang="en-US" sz="1800" dirty="0" err="1"/>
              <a:t>coloured</a:t>
            </a:r>
            <a:r>
              <a:rPr lang="en-US" sz="1800" dirty="0"/>
              <a:t> and scale like and develop only on long as well as dwarf shoots.</a:t>
            </a:r>
          </a:p>
          <a:p>
            <a:pPr fontAlgn="base"/>
            <a:r>
              <a:rPr lang="en-US" sz="1800" dirty="0" smtClean="0"/>
              <a:t> </a:t>
            </a:r>
            <a:r>
              <a:rPr lang="en-US" sz="1800" dirty="0"/>
              <a:t>Foliage leaves are present at the apex of the dwarf shoots only</a:t>
            </a:r>
            <a:r>
              <a:rPr lang="en-US" sz="1800" dirty="0" smtClean="0"/>
              <a:t>.</a:t>
            </a:r>
          </a:p>
          <a:p>
            <a:pPr fontAlgn="base"/>
            <a:r>
              <a:rPr lang="en-US" sz="1800" dirty="0"/>
              <a:t>Foliage leaves are large, needle-like, and vary in number from 1 to 5 in different species.</a:t>
            </a:r>
          </a:p>
          <a:p>
            <a:pPr fontAlgn="base"/>
            <a:r>
              <a:rPr lang="en-US" sz="1800" dirty="0" smtClean="0"/>
              <a:t> </a:t>
            </a:r>
            <a:r>
              <a:rPr lang="en-US" sz="1800" dirty="0"/>
              <a:t>A spur (Fig. 28) is called </a:t>
            </a:r>
            <a:r>
              <a:rPr lang="en-US" sz="1800" dirty="0" err="1"/>
              <a:t>unifoliar</a:t>
            </a:r>
            <a:r>
              <a:rPr lang="en-US" sz="1800" dirty="0"/>
              <a:t> if only one leaf is present at the apex of the dwarf shoot, </a:t>
            </a:r>
            <a:r>
              <a:rPr lang="en-US" sz="1800" dirty="0" err="1"/>
              <a:t>bifoliar</a:t>
            </a:r>
            <a:r>
              <a:rPr lang="en-US" sz="1800" dirty="0"/>
              <a:t> if two leaves are present, </a:t>
            </a:r>
            <a:r>
              <a:rPr lang="en-US" sz="1800" dirty="0" err="1"/>
              <a:t>trifoliar</a:t>
            </a:r>
            <a:r>
              <a:rPr lang="en-US" sz="1800" dirty="0"/>
              <a:t> if three leaves are present, and so on.</a:t>
            </a:r>
          </a:p>
          <a:p>
            <a:r>
              <a:rPr lang="en-US" sz="1800" b="1" u="sng" dirty="0">
                <a:hlinkClick r:id="rId2"/>
              </a:rPr>
              <a:t/>
            </a:r>
            <a:br>
              <a:rPr lang="en-US" sz="1800" b="1" u="sng" dirty="0">
                <a:hlinkClick r:id="rId2"/>
              </a:rPr>
            </a:br>
            <a:endParaRPr lang="en-US" sz="1800" dirty="0"/>
          </a:p>
          <a:p>
            <a:pPr fontAlgn="base"/>
            <a:endParaRPr lang="en-US" sz="1800" dirty="0"/>
          </a:p>
          <a:p>
            <a:endParaRPr lang="en-US" sz="1800" dirty="0"/>
          </a:p>
        </p:txBody>
      </p:sp>
    </p:spTree>
    <p:extLst>
      <p:ext uri="{BB962C8B-B14F-4D97-AF65-F5344CB8AC3E}">
        <p14:creationId xmlns:p14="http://schemas.microsoft.com/office/powerpoint/2010/main" val="351040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105399"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80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84559" y="1806575"/>
            <a:ext cx="2374882"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80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sz="1800" dirty="0"/>
              <a:t>Foliage leaves are large, needle-like, and vary in number from 1 to 5 in different species.</a:t>
            </a:r>
          </a:p>
          <a:p>
            <a:pPr fontAlgn="base"/>
            <a:r>
              <a:rPr lang="en-US" sz="1800" dirty="0"/>
              <a:t>15. A spur </a:t>
            </a:r>
            <a:r>
              <a:rPr lang="en-US" sz="1800" dirty="0" smtClean="0"/>
              <a:t>is </a:t>
            </a:r>
            <a:r>
              <a:rPr lang="en-US" sz="1800" dirty="0"/>
              <a:t>called </a:t>
            </a:r>
            <a:r>
              <a:rPr lang="en-US" sz="1800" dirty="0" err="1"/>
              <a:t>unifoliar</a:t>
            </a:r>
            <a:r>
              <a:rPr lang="en-US" sz="1800" dirty="0"/>
              <a:t> if only one leaf is present at the apex of the dwarf shoot, </a:t>
            </a:r>
            <a:r>
              <a:rPr lang="en-US" sz="1800" dirty="0" err="1"/>
              <a:t>bifoliar</a:t>
            </a:r>
            <a:r>
              <a:rPr lang="en-US" sz="1800" dirty="0"/>
              <a:t> if two leaves are present, </a:t>
            </a:r>
            <a:r>
              <a:rPr lang="en-US" sz="1800" dirty="0" err="1"/>
              <a:t>trifoliar</a:t>
            </a:r>
            <a:r>
              <a:rPr lang="en-US" sz="1800" dirty="0"/>
              <a:t> if three leaves are present, and so on.</a:t>
            </a:r>
          </a:p>
          <a:p>
            <a:pPr fontAlgn="base"/>
            <a:r>
              <a:rPr lang="en-US" sz="1800" b="1" u="sng" dirty="0" err="1" smtClean="0">
                <a:hlinkClick r:id="rId2"/>
              </a:rPr>
              <a:t>Pinus</a:t>
            </a:r>
            <a:r>
              <a:rPr lang="en-US" sz="1800" b="1" u="sng" dirty="0" smtClean="0">
                <a:hlinkClick r:id="rId2"/>
              </a:rPr>
              <a:t>  Species</a:t>
            </a:r>
            <a:r>
              <a:rPr lang="en-US" sz="1800" b="1" u="sng" dirty="0">
                <a:hlinkClick r:id="rId2"/>
              </a:rPr>
              <a:t/>
            </a:r>
            <a:br>
              <a:rPr lang="en-US" sz="1800" b="1" u="sng" dirty="0">
                <a:hlinkClick r:id="rId2"/>
              </a:rPr>
            </a:br>
            <a:r>
              <a:rPr lang="en-US" sz="1800" i="1" dirty="0" err="1"/>
              <a:t>Pinus</a:t>
            </a:r>
            <a:r>
              <a:rPr lang="en-US" sz="1800" i="1" dirty="0"/>
              <a:t> </a:t>
            </a:r>
            <a:r>
              <a:rPr lang="en-US" sz="1800" i="1" dirty="0" err="1" smtClean="0"/>
              <a:t>monophylla</a:t>
            </a:r>
            <a:endParaRPr lang="en-US" sz="1800" i="1" dirty="0"/>
          </a:p>
          <a:p>
            <a:pPr fontAlgn="base"/>
            <a:r>
              <a:rPr lang="en-US" sz="1800" i="1" dirty="0" smtClean="0"/>
              <a:t>P</a:t>
            </a:r>
            <a:r>
              <a:rPr lang="en-US" sz="1800" i="1" dirty="0"/>
              <a:t>. </a:t>
            </a:r>
            <a:r>
              <a:rPr lang="en-US" sz="1800" i="1" dirty="0" err="1" smtClean="0"/>
              <a:t>sylvestris</a:t>
            </a:r>
            <a:endParaRPr lang="en-US" sz="1800" i="1" dirty="0"/>
          </a:p>
          <a:p>
            <a:pPr fontAlgn="base"/>
            <a:r>
              <a:rPr lang="en-US" sz="1800" i="1" dirty="0" smtClean="0"/>
              <a:t>P</a:t>
            </a:r>
            <a:r>
              <a:rPr lang="en-US" sz="1800" i="1" dirty="0"/>
              <a:t>. </a:t>
            </a:r>
            <a:r>
              <a:rPr lang="en-US" sz="1800" i="1" dirty="0" err="1" smtClean="0"/>
              <a:t>gerardiana</a:t>
            </a:r>
            <a:endParaRPr lang="en-US" sz="1800" i="1" dirty="0"/>
          </a:p>
          <a:p>
            <a:pPr fontAlgn="base"/>
            <a:r>
              <a:rPr lang="en-US" sz="1800" i="1" dirty="0" smtClean="0"/>
              <a:t>P</a:t>
            </a:r>
            <a:r>
              <a:rPr lang="en-US" sz="1800" i="1" dirty="0"/>
              <a:t>. </a:t>
            </a:r>
            <a:r>
              <a:rPr lang="en-US" sz="1800" i="1" dirty="0" err="1" smtClean="0"/>
              <a:t>quadrifolia</a:t>
            </a:r>
            <a:endParaRPr lang="en-US" sz="1800" i="1" dirty="0" smtClean="0"/>
          </a:p>
          <a:p>
            <a:pPr fontAlgn="base"/>
            <a:r>
              <a:rPr lang="en-US" sz="1800" i="1" dirty="0" smtClean="0"/>
              <a:t>P</a:t>
            </a:r>
            <a:r>
              <a:rPr lang="en-US" sz="1800" i="1" dirty="0"/>
              <a:t>. </a:t>
            </a:r>
            <a:r>
              <a:rPr lang="en-US" sz="1800" i="1" dirty="0" err="1"/>
              <a:t>wallichiana-pentafoliar</a:t>
            </a:r>
            <a:endParaRPr lang="en-US" sz="1800" i="1" dirty="0"/>
          </a:p>
          <a:p>
            <a:endParaRPr lang="en-US" sz="1800" dirty="0"/>
          </a:p>
        </p:txBody>
      </p:sp>
    </p:spTree>
    <p:extLst>
      <p:ext uri="{BB962C8B-B14F-4D97-AF65-F5344CB8AC3E}">
        <p14:creationId xmlns:p14="http://schemas.microsoft.com/office/powerpoint/2010/main" val="83075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study</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b="1" dirty="0"/>
              <a:t>T.S. </a:t>
            </a:r>
            <a:r>
              <a:rPr lang="en-US" b="1" dirty="0" smtClean="0"/>
              <a:t>Root </a:t>
            </a:r>
            <a:r>
              <a:rPr lang="en-US" b="1" dirty="0"/>
              <a:t>Showing Secondary Growth:</a:t>
            </a:r>
            <a:endParaRPr lang="en-US" dirty="0"/>
          </a:p>
          <a:p>
            <a:pPr fontAlgn="base"/>
            <a:r>
              <a:rPr lang="en-US" dirty="0" smtClean="0"/>
              <a:t>On </a:t>
            </a:r>
            <a:r>
              <a:rPr lang="en-US" dirty="0"/>
              <a:t>the outer side are present a few layers of cork, formed by the </a:t>
            </a:r>
            <a:r>
              <a:rPr lang="en-US" dirty="0" err="1"/>
              <a:t>meristematic</a:t>
            </a:r>
            <a:r>
              <a:rPr lang="en-US" dirty="0"/>
              <a:t> activity of the cork cam­bium.</a:t>
            </a:r>
          </a:p>
          <a:p>
            <a:pPr fontAlgn="base"/>
            <a:r>
              <a:rPr lang="en-US" dirty="0" smtClean="0"/>
              <a:t> </a:t>
            </a:r>
            <a:r>
              <a:rPr lang="en-US" dirty="0"/>
              <a:t>Cork cambium cuts secondary cortex towards inner side.</a:t>
            </a:r>
          </a:p>
          <a:p>
            <a:pPr fontAlgn="base"/>
            <a:r>
              <a:rPr lang="en-US" dirty="0" smtClean="0"/>
              <a:t> </a:t>
            </a:r>
            <a:r>
              <a:rPr lang="en-US" dirty="0"/>
              <a:t>Many resin canals and stone cells are present in the secondary cortex, the cells of which are sepa­rated with the intercellular spaces.</a:t>
            </a:r>
          </a:p>
          <a:p>
            <a:pPr fontAlgn="base"/>
            <a:r>
              <a:rPr lang="en-US" dirty="0" smtClean="0"/>
              <a:t> </a:t>
            </a:r>
            <a:r>
              <a:rPr lang="en-US" dirty="0"/>
              <a:t>Below the phloem patches develop cambium, which cuts secondary phloem towards outer side and sec­ondary xylem towards inner side.</a:t>
            </a:r>
          </a:p>
          <a:p>
            <a:pPr fontAlgn="base"/>
            <a:r>
              <a:rPr lang="en-US" dirty="0" smtClean="0"/>
              <a:t> </a:t>
            </a:r>
            <a:r>
              <a:rPr lang="en-US" dirty="0"/>
              <a:t>Crushed primary phloem is present outside the sec­ondary phloem (Fig. 30).</a:t>
            </a:r>
          </a:p>
          <a:p>
            <a:pPr fontAlgn="base"/>
            <a:r>
              <a:rPr lang="en-US" dirty="0" smtClean="0"/>
              <a:t> </a:t>
            </a:r>
            <a:r>
              <a:rPr lang="en-US" dirty="0"/>
              <a:t>Many </a:t>
            </a:r>
            <a:r>
              <a:rPr lang="en-US" dirty="0" err="1"/>
              <a:t>uniseriate</a:t>
            </a:r>
            <a:r>
              <a:rPr lang="en-US" dirty="0"/>
              <a:t> medullary rays are present in the secondary xylem.</a:t>
            </a:r>
          </a:p>
          <a:p>
            <a:pPr fontAlgn="base"/>
            <a:r>
              <a:rPr lang="en-US" dirty="0" smtClean="0"/>
              <a:t> </a:t>
            </a:r>
            <a:r>
              <a:rPr lang="en-US" dirty="0"/>
              <a:t>Primary xylem is the same as in young roots, i.e., each group is bifurcated (Y-shaped) and a resin canal is present in between the bifurcation.</a:t>
            </a:r>
          </a:p>
          <a:p>
            <a:endParaRPr lang="en-US" dirty="0"/>
          </a:p>
        </p:txBody>
      </p:sp>
    </p:spTree>
    <p:extLst>
      <p:ext uri="{BB962C8B-B14F-4D97-AF65-F5344CB8AC3E}">
        <p14:creationId xmlns:p14="http://schemas.microsoft.com/office/powerpoint/2010/main" val="21113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4957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63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fontAlgn="base"/>
            <a:r>
              <a:rPr lang="en-US" b="1" dirty="0"/>
              <a:t>T.S. Long Shoot </a:t>
            </a:r>
            <a:r>
              <a:rPr lang="en-US" b="1" dirty="0" smtClean="0"/>
              <a:t>:</a:t>
            </a:r>
            <a:endParaRPr lang="en-US" dirty="0"/>
          </a:p>
          <a:p>
            <a:pPr fontAlgn="base"/>
            <a:r>
              <a:rPr lang="en-US" dirty="0" smtClean="0"/>
              <a:t>Secondary </a:t>
            </a:r>
            <a:r>
              <a:rPr lang="en-US" dirty="0"/>
              <a:t>growth, similar to that of a dicotyledon­ous stem, is present in the old stem of </a:t>
            </a:r>
            <a:r>
              <a:rPr lang="en-US" dirty="0" err="1"/>
              <a:t>Pinus</a:t>
            </a:r>
            <a:r>
              <a:rPr lang="en-US" dirty="0"/>
              <a:t>.</a:t>
            </a:r>
          </a:p>
          <a:p>
            <a:pPr fontAlgn="base"/>
            <a:r>
              <a:rPr lang="en-US" dirty="0" smtClean="0"/>
              <a:t> </a:t>
            </a:r>
            <a:r>
              <a:rPr lang="en-US" dirty="0"/>
              <a:t>Cork cambium cuts cork towards outer side and a few layers of secondary cortex towards inner side.</a:t>
            </a:r>
          </a:p>
          <a:p>
            <a:pPr fontAlgn="base"/>
            <a:r>
              <a:rPr lang="en-US" dirty="0" smtClean="0"/>
              <a:t> </a:t>
            </a:r>
            <a:r>
              <a:rPr lang="en-US" dirty="0"/>
              <a:t>Many tannin-filled cells and resin canals are dis­tributed in the primary cortex.</a:t>
            </a:r>
          </a:p>
          <a:p>
            <a:pPr fontAlgn="base"/>
            <a:r>
              <a:rPr lang="en-US" dirty="0" smtClean="0"/>
              <a:t>Cambium </a:t>
            </a:r>
            <a:r>
              <a:rPr lang="en-US" dirty="0"/>
              <a:t>cuts secondary phloem towards outer side and secondary xylem towards inner side (Fig. 32).</a:t>
            </a:r>
          </a:p>
          <a:p>
            <a:pPr marL="0" indent="0" fontAlgn="base">
              <a:buNone/>
            </a:pPr>
            <a:r>
              <a:rPr lang="en-US" dirty="0"/>
              <a:t> </a:t>
            </a:r>
            <a:r>
              <a:rPr lang="en-US" dirty="0" smtClean="0"/>
              <a:t>     </a:t>
            </a:r>
            <a:r>
              <a:rPr lang="en-US" dirty="0"/>
              <a:t>Primary phloem is crushed and pushed towards outer side by the secondary phloem.</a:t>
            </a:r>
          </a:p>
          <a:p>
            <a:pPr fontAlgn="base"/>
            <a:r>
              <a:rPr lang="en-US" dirty="0" smtClean="0"/>
              <a:t> </a:t>
            </a:r>
            <a:r>
              <a:rPr lang="en-US" dirty="0"/>
              <a:t>In the secondary xylem, annual rings of thin-walled spring wood (formed in spring season) and thick- walled autumn wood (formed in autumn season) are present alternately. Such a compact wood is called </a:t>
            </a:r>
            <a:r>
              <a:rPr lang="en-US" dirty="0" err="1"/>
              <a:t>pycnoxylic</a:t>
            </a:r>
            <a:r>
              <a:rPr lang="en-US" dirty="0"/>
              <a:t> (Age of the plant can be calcu­lated by counting the number of these annual rings).</a:t>
            </a:r>
          </a:p>
          <a:p>
            <a:pPr marL="0" indent="0" fontAlgn="base">
              <a:buNone/>
            </a:pPr>
            <a:endParaRPr lang="en-US" dirty="0"/>
          </a:p>
          <a:p>
            <a:endParaRPr lang="en-US" dirty="0"/>
          </a:p>
        </p:txBody>
      </p:sp>
    </p:spTree>
    <p:extLst>
      <p:ext uri="{BB962C8B-B14F-4D97-AF65-F5344CB8AC3E}">
        <p14:creationId xmlns:p14="http://schemas.microsoft.com/office/powerpoint/2010/main" val="152637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dirty="0" smtClean="0">
                <a:latin typeface="Calibri" pitchFamily="34" charset="0"/>
              </a:rPr>
              <a:t>Below the secondary xylem are present a few groups of </a:t>
            </a:r>
            <a:r>
              <a:rPr lang="en-US" dirty="0" err="1" smtClean="0">
                <a:latin typeface="Calibri" pitchFamily="34" charset="0"/>
              </a:rPr>
              <a:t>endarch</a:t>
            </a:r>
            <a:r>
              <a:rPr lang="en-US" dirty="0" smtClean="0">
                <a:latin typeface="Calibri" pitchFamily="34" charset="0"/>
              </a:rPr>
              <a:t> primary xylem.</a:t>
            </a:r>
          </a:p>
          <a:p>
            <a:pPr fontAlgn="base"/>
            <a:r>
              <a:rPr lang="en-US" dirty="0" smtClean="0">
                <a:latin typeface="Calibri" pitchFamily="34" charset="0"/>
              </a:rPr>
              <a:t> Some of the medullary rays connect the pith with the cortex and called primary medullary rays while the others run in between secondary xylem and secondary phloem and called secondary medullary rays.</a:t>
            </a:r>
          </a:p>
          <a:p>
            <a:pPr fontAlgn="base"/>
            <a:r>
              <a:rPr lang="en-US" dirty="0" smtClean="0">
                <a:latin typeface="Calibri" pitchFamily="34" charset="0"/>
              </a:rPr>
              <a:t>Central part of the stem is filled with the </a:t>
            </a:r>
            <a:r>
              <a:rPr lang="en-US" dirty="0" err="1" smtClean="0">
                <a:latin typeface="Calibri" pitchFamily="34" charset="0"/>
              </a:rPr>
              <a:t>parenchy­matous</a:t>
            </a:r>
            <a:r>
              <a:rPr lang="en-US" dirty="0" smtClean="0">
                <a:latin typeface="Calibri" pitchFamily="34" charset="0"/>
              </a:rPr>
              <a:t> pith.</a:t>
            </a:r>
          </a:p>
          <a:p>
            <a:pPr fontAlgn="base"/>
            <a:r>
              <a:rPr lang="en-US" dirty="0" smtClean="0">
                <a:latin typeface="Calibri" pitchFamily="34" charset="0"/>
              </a:rPr>
              <a:t> Resin canals are present in cortex, secondary xylem, primary xylem and rarely in the pith</a:t>
            </a:r>
            <a:endParaRPr lang="en-US" dirty="0">
              <a:latin typeface="Calibri" pitchFamily="34" charset="0"/>
            </a:endParaRPr>
          </a:p>
        </p:txBody>
      </p:sp>
    </p:spTree>
    <p:extLst>
      <p:ext uri="{BB962C8B-B14F-4D97-AF65-F5344CB8AC3E}">
        <p14:creationId xmlns:p14="http://schemas.microsoft.com/office/powerpoint/2010/main" val="100474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0291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06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fontAlgn="base"/>
            <a:r>
              <a:rPr lang="en-US" b="1" dirty="0"/>
              <a:t>T.S. Needle (Foliage Leaf):</a:t>
            </a:r>
            <a:endParaRPr lang="en-US" dirty="0"/>
          </a:p>
          <a:p>
            <a:pPr fontAlgn="base"/>
            <a:r>
              <a:rPr lang="en-US" dirty="0" smtClean="0"/>
              <a:t> </a:t>
            </a:r>
            <a:r>
              <a:rPr lang="en-US" dirty="0"/>
              <a:t>It is circular in outline in </a:t>
            </a:r>
            <a:r>
              <a:rPr lang="en-US" dirty="0" err="1"/>
              <a:t>Pinus</a:t>
            </a:r>
            <a:r>
              <a:rPr lang="en-US" dirty="0"/>
              <a:t> </a:t>
            </a:r>
            <a:r>
              <a:rPr lang="en-US" dirty="0" err="1"/>
              <a:t>monophylla</a:t>
            </a:r>
            <a:r>
              <a:rPr lang="en-US" dirty="0"/>
              <a:t>, semi­circular in P. </a:t>
            </a:r>
            <a:r>
              <a:rPr lang="en-US" dirty="0" err="1"/>
              <a:t>sylvestris</a:t>
            </a:r>
            <a:r>
              <a:rPr lang="en-US" dirty="0"/>
              <a:t> and triangular (Fig. 38) in P. </a:t>
            </a:r>
            <a:r>
              <a:rPr lang="en-US" dirty="0" err="1"/>
              <a:t>longifolia</a:t>
            </a:r>
            <a:r>
              <a:rPr lang="en-US" dirty="0"/>
              <a:t>, P. </a:t>
            </a:r>
            <a:r>
              <a:rPr lang="en-US" dirty="0" err="1"/>
              <a:t>roxburghii</a:t>
            </a:r>
            <a:r>
              <a:rPr lang="en-US" dirty="0"/>
              <a:t>, etc.</a:t>
            </a:r>
          </a:p>
          <a:p>
            <a:pPr fontAlgn="base"/>
            <a:r>
              <a:rPr lang="en-US" dirty="0" smtClean="0"/>
              <a:t> </a:t>
            </a:r>
            <a:r>
              <a:rPr lang="en-US" dirty="0"/>
              <a:t>Outermost layer is epidermis, which consists of thick-walled cells. It is covered by a very strong cuticle.</a:t>
            </a:r>
          </a:p>
          <a:p>
            <a:pPr fontAlgn="base"/>
            <a:r>
              <a:rPr lang="en-US" dirty="0" smtClean="0"/>
              <a:t> </a:t>
            </a:r>
            <a:r>
              <a:rPr lang="en-US" dirty="0"/>
              <a:t>Many sunken stomata are present on the epider­mis (Fig. 38).</a:t>
            </a:r>
          </a:p>
          <a:p>
            <a:pPr fontAlgn="base"/>
            <a:r>
              <a:rPr lang="en-US" dirty="0" smtClean="0"/>
              <a:t> </a:t>
            </a:r>
            <a:r>
              <a:rPr lang="en-US" dirty="0"/>
              <a:t>Each stoma opens internally into a </a:t>
            </a:r>
            <a:r>
              <a:rPr lang="en-US" dirty="0" err="1"/>
              <a:t>substomatal</a:t>
            </a:r>
            <a:r>
              <a:rPr lang="en-US" dirty="0"/>
              <a:t> cavity and externally into a respiratory cavity or vestibule.</a:t>
            </a:r>
          </a:p>
          <a:p>
            <a:pPr fontAlgn="base"/>
            <a:r>
              <a:rPr lang="en-US" dirty="0" smtClean="0"/>
              <a:t> </a:t>
            </a:r>
            <a:r>
              <a:rPr lang="en-US" dirty="0"/>
              <a:t>Below the epidermis are present a few layers of thick-walled </a:t>
            </a:r>
            <a:r>
              <a:rPr lang="en-US" dirty="0" err="1"/>
              <a:t>sclerenchymatous</a:t>
            </a:r>
            <a:r>
              <a:rPr lang="en-US" dirty="0"/>
              <a:t> hypodermis. It is well-developed at ridges.</a:t>
            </a:r>
          </a:p>
          <a:p>
            <a:pPr fontAlgn="base"/>
            <a:r>
              <a:rPr lang="en-US" dirty="0" smtClean="0"/>
              <a:t>In </a:t>
            </a:r>
            <a:r>
              <a:rPr lang="en-US" dirty="0"/>
              <a:t>between the hypodermis and endodermis is present the mesophyll tissue.</a:t>
            </a:r>
          </a:p>
          <a:p>
            <a:endParaRPr lang="en-US" dirty="0"/>
          </a:p>
        </p:txBody>
      </p:sp>
    </p:spTree>
    <p:extLst>
      <p:ext uri="{BB962C8B-B14F-4D97-AF65-F5344CB8AC3E}">
        <p14:creationId xmlns:p14="http://schemas.microsoft.com/office/powerpoint/2010/main" val="243658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sz="2900" dirty="0" smtClean="0"/>
              <a:t>Cells of the mesophyll are polygonal and filled with chloroplasts. Many peg-like </a:t>
            </a:r>
            <a:r>
              <a:rPr lang="en-US" sz="2900" dirty="0" err="1" smtClean="0"/>
              <a:t>infoldings</a:t>
            </a:r>
            <a:r>
              <a:rPr lang="en-US" sz="2900" dirty="0" smtClean="0"/>
              <a:t> of cellulose also arise from the inner side of the wall of meso­phyll cells.</a:t>
            </a:r>
          </a:p>
          <a:p>
            <a:r>
              <a:rPr lang="en-US" sz="2900" dirty="0" smtClean="0"/>
              <a:t> Few resin canals are present in the mesophyll, adjoining the hypodermis. Their number is vari­able but generally they are two in number.</a:t>
            </a:r>
          </a:p>
          <a:p>
            <a:r>
              <a:rPr lang="en-US" sz="2900" dirty="0" smtClean="0"/>
              <a:t> Endodermis is single-layered with barrel-shaped cells and clear </a:t>
            </a:r>
            <a:r>
              <a:rPr lang="en-US" sz="2900" dirty="0" err="1" smtClean="0"/>
              <a:t>casparian</a:t>
            </a:r>
            <a:r>
              <a:rPr lang="en-US" sz="2900" dirty="0" smtClean="0"/>
              <a:t> strips.</a:t>
            </a:r>
          </a:p>
          <a:p>
            <a:r>
              <a:rPr lang="en-US" sz="2900" dirty="0" smtClean="0"/>
              <a:t> </a:t>
            </a:r>
            <a:r>
              <a:rPr lang="en-US" sz="2900" dirty="0" err="1" smtClean="0"/>
              <a:t>Pericycle</a:t>
            </a:r>
            <a:r>
              <a:rPr lang="en-US" sz="2900" dirty="0" smtClean="0"/>
              <a:t> is multilayered and consists of mainly </a:t>
            </a:r>
            <a:r>
              <a:rPr lang="en-US" sz="2900" dirty="0" err="1" smtClean="0"/>
              <a:t>par­enchymatous</a:t>
            </a:r>
            <a:r>
              <a:rPr lang="en-US" sz="2900" dirty="0" smtClean="0"/>
              <a:t> cells and some </a:t>
            </a:r>
            <a:r>
              <a:rPr lang="en-US" sz="2900" dirty="0" err="1" smtClean="0"/>
              <a:t>sclerenchymatous</a:t>
            </a:r>
            <a:r>
              <a:rPr lang="en-US" sz="2900" dirty="0" smtClean="0"/>
              <a:t> cells forming T-shaped girder, which separates two vascular bundles (Fig. 38). Transfusion tissue con­sists of </a:t>
            </a:r>
            <a:r>
              <a:rPr lang="en-US" sz="2900" dirty="0" err="1" smtClean="0"/>
              <a:t>tracheidial</a:t>
            </a:r>
            <a:r>
              <a:rPr lang="en-US" sz="2900" dirty="0" smtClean="0"/>
              <a:t> cells.</a:t>
            </a:r>
          </a:p>
          <a:p>
            <a:r>
              <a:rPr lang="en-US" sz="2900" dirty="0" smtClean="0"/>
              <a:t>Two conjoint and collateral vascular bundles are present in the </a:t>
            </a:r>
            <a:r>
              <a:rPr lang="en-US" sz="2900" dirty="0" err="1" smtClean="0"/>
              <a:t>centre</a:t>
            </a:r>
            <a:r>
              <a:rPr lang="en-US" sz="2900" dirty="0" smtClean="0"/>
              <a:t>. These are closed but cam­bium may also present in the sections passing through the base of the needle.</a:t>
            </a:r>
          </a:p>
          <a:p>
            <a:r>
              <a:rPr lang="en-US" sz="2900" dirty="0" smtClean="0"/>
              <a:t> Xylem lies towards the angular side and the phloem towards the convex side of the needle.</a:t>
            </a:r>
          </a:p>
          <a:p>
            <a:endParaRPr lang="en-US" dirty="0"/>
          </a:p>
        </p:txBody>
      </p:sp>
    </p:spTree>
    <p:extLst>
      <p:ext uri="{BB962C8B-B14F-4D97-AF65-F5344CB8AC3E}">
        <p14:creationId xmlns:p14="http://schemas.microsoft.com/office/powerpoint/2010/main" val="86642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410200" cy="349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49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dirty="0" smtClean="0"/>
              <a:t>General characteristics of Gymnosperms</a:t>
            </a:r>
            <a:endParaRPr lang="en-US" sz="2400"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marL="0" indent="0">
              <a:buNone/>
            </a:pPr>
            <a:endParaRPr lang="en-US" sz="1800" dirty="0" smtClean="0"/>
          </a:p>
          <a:p>
            <a:r>
              <a:rPr lang="en-US" sz="1800" dirty="0" smtClean="0"/>
              <a:t>Gymnosperms were originated in Paleozoic era (541-252 million years ago).</a:t>
            </a:r>
          </a:p>
          <a:p>
            <a:r>
              <a:rPr lang="en-US" sz="1800" dirty="0" smtClean="0"/>
              <a:t>They were the dominant plants of the Jurassic and Cretaceous periods of the </a:t>
            </a:r>
            <a:r>
              <a:rPr lang="en-US" sz="1800" dirty="0" err="1" smtClean="0"/>
              <a:t>Mezozoic</a:t>
            </a:r>
            <a:r>
              <a:rPr lang="en-US" sz="1800" dirty="0" smtClean="0"/>
              <a:t> era. </a:t>
            </a:r>
          </a:p>
          <a:p>
            <a:r>
              <a:rPr lang="en-US" sz="1800" dirty="0" smtClean="0"/>
              <a:t>Most ancient seed bearing vascular plants containing 83 genera and 1080 species.</a:t>
            </a:r>
          </a:p>
          <a:p>
            <a:r>
              <a:rPr lang="en-US" sz="1800" dirty="0" smtClean="0"/>
              <a:t>Many primitive gymnosperms are extinct.</a:t>
            </a:r>
          </a:p>
          <a:p>
            <a:r>
              <a:rPr lang="en-US" sz="1800" dirty="0" smtClean="0"/>
              <a:t>Examples of living Gymnosperms </a:t>
            </a:r>
            <a:r>
              <a:rPr lang="en-US" sz="1800" dirty="0" err="1" smtClean="0"/>
              <a:t>Cycus</a:t>
            </a:r>
            <a:r>
              <a:rPr lang="en-US" sz="1800" dirty="0" smtClean="0"/>
              <a:t>, </a:t>
            </a:r>
            <a:r>
              <a:rPr lang="en-US" sz="1800" dirty="0" err="1" smtClean="0"/>
              <a:t>Pinus</a:t>
            </a:r>
            <a:r>
              <a:rPr lang="en-US" sz="1800" dirty="0" smtClean="0"/>
              <a:t>, </a:t>
            </a:r>
            <a:r>
              <a:rPr lang="en-US" sz="1800" dirty="0" err="1" smtClean="0"/>
              <a:t>Gnetum</a:t>
            </a:r>
            <a:r>
              <a:rPr lang="en-US" sz="1800" dirty="0" smtClean="0"/>
              <a:t>, Ephedra, </a:t>
            </a:r>
            <a:r>
              <a:rPr lang="en-US" sz="1800" dirty="0" err="1" smtClean="0"/>
              <a:t>Welwitshi</a:t>
            </a:r>
            <a:r>
              <a:rPr lang="en-US" sz="1800" dirty="0" smtClean="0"/>
              <a:t>, </a:t>
            </a:r>
            <a:r>
              <a:rPr lang="en-US" sz="1800" dirty="0" err="1" smtClean="0"/>
              <a:t>Texus</a:t>
            </a:r>
            <a:r>
              <a:rPr lang="en-US" sz="1800" dirty="0" smtClean="0"/>
              <a:t>, </a:t>
            </a:r>
            <a:r>
              <a:rPr lang="en-US" sz="1800" dirty="0" err="1" smtClean="0"/>
              <a:t>Cedrus</a:t>
            </a:r>
            <a:r>
              <a:rPr lang="en-US" sz="1800" dirty="0" smtClean="0"/>
              <a:t>, </a:t>
            </a:r>
            <a:r>
              <a:rPr lang="en-US" sz="1800" dirty="0" err="1" smtClean="0"/>
              <a:t>Abies</a:t>
            </a:r>
            <a:r>
              <a:rPr lang="en-US" sz="1800" dirty="0" smtClean="0"/>
              <a:t> and Araucaria</a:t>
            </a:r>
          </a:p>
          <a:p>
            <a:r>
              <a:rPr lang="en-US" sz="1800" b="1" dirty="0" smtClean="0"/>
              <a:t>Morphological Characters</a:t>
            </a:r>
          </a:p>
          <a:p>
            <a:r>
              <a:rPr lang="en-US" sz="1800" dirty="0" smtClean="0"/>
              <a:t>Gymnosperms (</a:t>
            </a:r>
            <a:r>
              <a:rPr lang="en-US" sz="1800" dirty="0" err="1" smtClean="0"/>
              <a:t>gymnos</a:t>
            </a:r>
            <a:r>
              <a:rPr lang="en-US" sz="1800" dirty="0" smtClean="0"/>
              <a:t>- naked and sperm- seed) are naked seeded plants.</a:t>
            </a:r>
          </a:p>
          <a:p>
            <a:r>
              <a:rPr lang="en-US" sz="1800" dirty="0" smtClean="0"/>
              <a:t>Mostly are ever green woody, perennials with shrubby or tree habit</a:t>
            </a:r>
          </a:p>
          <a:p>
            <a:r>
              <a:rPr lang="en-US" sz="1800" dirty="0" smtClean="0"/>
              <a:t>They show </a:t>
            </a:r>
            <a:r>
              <a:rPr lang="en-US" sz="1800" dirty="0" err="1" smtClean="0"/>
              <a:t>xerophytic</a:t>
            </a:r>
            <a:r>
              <a:rPr lang="en-US" sz="1800" dirty="0" smtClean="0"/>
              <a:t> </a:t>
            </a:r>
            <a:r>
              <a:rPr lang="en-US" sz="1800" dirty="0" err="1" smtClean="0"/>
              <a:t>chracteristics</a:t>
            </a:r>
            <a:r>
              <a:rPr lang="en-US" sz="1800" dirty="0" smtClean="0"/>
              <a:t>.</a:t>
            </a:r>
          </a:p>
          <a:p>
            <a:r>
              <a:rPr lang="en-US" sz="1800" dirty="0" smtClean="0"/>
              <a:t>Mostly are very large in size.</a:t>
            </a:r>
          </a:p>
          <a:p>
            <a:r>
              <a:rPr lang="en-US" sz="1800" dirty="0" smtClean="0"/>
              <a:t>Ovules are present on scales which are arranged to form a cone but ovules are exposed.</a:t>
            </a:r>
          </a:p>
          <a:p>
            <a:endParaRPr lang="en-US" sz="1800" dirty="0" smtClean="0"/>
          </a:p>
          <a:p>
            <a:endParaRPr lang="en-US" sz="1800" dirty="0"/>
          </a:p>
        </p:txBody>
      </p:sp>
    </p:spTree>
    <p:extLst>
      <p:ext uri="{BB962C8B-B14F-4D97-AF65-F5344CB8AC3E}">
        <p14:creationId xmlns:p14="http://schemas.microsoft.com/office/powerpoint/2010/main" val="3566861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Reproductive Structures of </a:t>
            </a:r>
            <a:r>
              <a:rPr lang="en-US" b="1" dirty="0" err="1"/>
              <a:t>Pinus</a:t>
            </a:r>
            <a:r>
              <a:rPr lang="en-US" b="1" dirty="0"/>
              <a:t>:</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sz="1800" dirty="0"/>
              <a:t>Plant body is </a:t>
            </a:r>
            <a:r>
              <a:rPr lang="en-US" sz="1800" dirty="0" err="1"/>
              <a:t>sporophytic</a:t>
            </a:r>
            <a:r>
              <a:rPr lang="en-US" sz="1800" dirty="0"/>
              <a:t>.</a:t>
            </a:r>
          </a:p>
          <a:p>
            <a:pPr fontAlgn="base"/>
            <a:r>
              <a:rPr lang="en-US" sz="1800" dirty="0" smtClean="0"/>
              <a:t> </a:t>
            </a:r>
            <a:r>
              <a:rPr lang="en-US" sz="1800" dirty="0" err="1"/>
              <a:t>Pinus</a:t>
            </a:r>
            <a:r>
              <a:rPr lang="en-US" sz="1800" dirty="0"/>
              <a:t> is </a:t>
            </a:r>
            <a:r>
              <a:rPr lang="en-US" sz="1800" dirty="0" err="1"/>
              <a:t>monoecious</a:t>
            </a:r>
            <a:r>
              <a:rPr lang="en-US" sz="1800" dirty="0"/>
              <a:t>, and male and female flowers are present in the form of cones or strobili on the separate branches of the same plant.</a:t>
            </a:r>
          </a:p>
          <a:p>
            <a:pPr fontAlgn="base"/>
            <a:r>
              <a:rPr lang="en-US" sz="1800" dirty="0" smtClean="0"/>
              <a:t> </a:t>
            </a:r>
            <a:r>
              <a:rPr lang="en-US" sz="1800" dirty="0"/>
              <a:t>Many male cones are present together in the form of clusters, each of which consists of many </a:t>
            </a:r>
            <a:r>
              <a:rPr lang="en-US" sz="1800" dirty="0" err="1"/>
              <a:t>microsporophylls</a:t>
            </a:r>
            <a:r>
              <a:rPr lang="en-US" sz="1800" dirty="0"/>
              <a:t>. The female cones consist of </a:t>
            </a:r>
            <a:r>
              <a:rPr lang="en-US" sz="1800" dirty="0" err="1"/>
              <a:t>megasporophylls</a:t>
            </a:r>
            <a:r>
              <a:rPr lang="en-US" sz="1800" dirty="0"/>
              <a:t>.</a:t>
            </a:r>
          </a:p>
          <a:p>
            <a:pPr fontAlgn="base"/>
            <a:r>
              <a:rPr lang="en-US" sz="1800" dirty="0" smtClean="0"/>
              <a:t> </a:t>
            </a:r>
            <a:r>
              <a:rPr lang="en-US" sz="1800" dirty="0"/>
              <a:t>The male cones on the plant develop much earlier than the female cones.</a:t>
            </a:r>
          </a:p>
          <a:p>
            <a:pPr fontAlgn="base"/>
            <a:r>
              <a:rPr lang="en-US" sz="1800" b="1" dirty="0"/>
              <a:t>Male Cone:</a:t>
            </a:r>
            <a:endParaRPr lang="en-US" sz="1800" dirty="0"/>
          </a:p>
          <a:p>
            <a:pPr fontAlgn="base"/>
            <a:r>
              <a:rPr lang="en-US" sz="1800" dirty="0"/>
              <a:t>Separate a male cone from the cluster, study its struc­ture, cut its longitudinal section, study the structure of a single microsporophyll, and also prepare a slide of pollen grains and study.</a:t>
            </a:r>
          </a:p>
          <a:p>
            <a:pPr fontAlgn="base"/>
            <a:r>
              <a:rPr lang="en-US" sz="1800" dirty="0" smtClean="0"/>
              <a:t> </a:t>
            </a:r>
            <a:r>
              <a:rPr lang="en-US" sz="1800" dirty="0"/>
              <a:t>The male cones develop in clusters (Fig. 39) in the axil of scaly leaves on long shoot.</a:t>
            </a:r>
          </a:p>
          <a:p>
            <a:pPr fontAlgn="base"/>
            <a:r>
              <a:rPr lang="en-US" sz="1800" dirty="0"/>
              <a:t>They replace the dwarf shoots of the long shoot.</a:t>
            </a:r>
          </a:p>
          <a:p>
            <a:pPr fontAlgn="base"/>
            <a:r>
              <a:rPr lang="en-US" sz="1800" dirty="0" smtClean="0"/>
              <a:t> </a:t>
            </a:r>
            <a:r>
              <a:rPr lang="en-US" sz="1800" dirty="0"/>
              <a:t>Each male cone is ovoid in shape and ranges from 1.5 to 2.5 cm. in length (Fig. 40</a:t>
            </a:r>
            <a:r>
              <a:rPr lang="en-US" sz="1800" dirty="0" smtClean="0"/>
              <a:t>).</a:t>
            </a:r>
            <a:r>
              <a:rPr lang="en-US" sz="1800" b="1" dirty="0">
                <a:hlinkClick r:id="rId2"/>
              </a:rPr>
              <a:t/>
            </a:r>
            <a:br>
              <a:rPr lang="en-US" sz="1800" b="1" dirty="0">
                <a:hlinkClick r:id="rId2"/>
              </a:rPr>
            </a:br>
            <a:endParaRPr lang="en-US" sz="1800" dirty="0"/>
          </a:p>
        </p:txBody>
      </p:sp>
    </p:spTree>
    <p:extLst>
      <p:ext uri="{BB962C8B-B14F-4D97-AF65-F5344CB8AC3E}">
        <p14:creationId xmlns:p14="http://schemas.microsoft.com/office/powerpoint/2010/main" val="312075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fontAlgn="base"/>
            <a:r>
              <a:rPr lang="en-US" sz="1800" dirty="0"/>
              <a:t>A male cone (Fig. 41) consists of a large number of </a:t>
            </a:r>
            <a:r>
              <a:rPr lang="en-US" sz="1800" dirty="0" err="1"/>
              <a:t>microsporophylls</a:t>
            </a:r>
            <a:r>
              <a:rPr lang="en-US" sz="1800" dirty="0"/>
              <a:t> arranged spirally on the cone axis.</a:t>
            </a:r>
          </a:p>
          <a:p>
            <a:pPr fontAlgn="base"/>
            <a:r>
              <a:rPr lang="en-US" sz="1800" dirty="0"/>
              <a:t>Each microsporophyll is small, membranous, brown-</a:t>
            </a:r>
            <a:r>
              <a:rPr lang="en-US" sz="1800" dirty="0" err="1"/>
              <a:t>coloured</a:t>
            </a:r>
            <a:r>
              <a:rPr lang="en-US" sz="1800" dirty="0"/>
              <a:t> structure.</a:t>
            </a:r>
          </a:p>
          <a:p>
            <a:pPr fontAlgn="base"/>
            <a:r>
              <a:rPr lang="en-US" sz="1800" dirty="0" smtClean="0"/>
              <a:t>A </a:t>
            </a:r>
            <a:r>
              <a:rPr lang="en-US" sz="1800" dirty="0"/>
              <a:t>microsporophyll (Fig. 41) is comparable with the stamen of the flower of angiosperms because it consists of a stalk (=filament) with a terminal leafy expansion (= anther), the tip of which is projected upwards and called </a:t>
            </a:r>
            <a:r>
              <a:rPr lang="en-US" sz="1800" dirty="0" err="1"/>
              <a:t>apophysis</a:t>
            </a:r>
            <a:r>
              <a:rPr lang="en-US" sz="1800" dirty="0"/>
              <a:t>.</a:t>
            </a:r>
          </a:p>
          <a:p>
            <a:pPr fontAlgn="base"/>
            <a:r>
              <a:rPr lang="en-US" sz="1800" dirty="0" smtClean="0"/>
              <a:t> </a:t>
            </a:r>
            <a:r>
              <a:rPr lang="en-US" sz="1800" dirty="0"/>
              <a:t>Two pouch-like microsporangia (= pollen sacs) are present on the </a:t>
            </a:r>
            <a:r>
              <a:rPr lang="en-US" sz="1800" dirty="0" err="1"/>
              <a:t>abaxial</a:t>
            </a:r>
            <a:r>
              <a:rPr lang="en-US" sz="1800" dirty="0"/>
              <a:t> or undersurface of each microsporophyll. In each microsporangium are present many microspores (= pollen grains).</a:t>
            </a:r>
          </a:p>
          <a:p>
            <a:pPr fontAlgn="base"/>
            <a:r>
              <a:rPr lang="en-US" sz="1800" dirty="0" smtClean="0"/>
              <a:t> </a:t>
            </a:r>
            <a:r>
              <a:rPr lang="en-US" sz="1800" dirty="0"/>
              <a:t>Each microspore or pollen grain is a rounded and yellow-</a:t>
            </a:r>
            <a:r>
              <a:rPr lang="en-US" sz="1800" dirty="0" err="1"/>
              <a:t>coloured</a:t>
            </a:r>
            <a:r>
              <a:rPr lang="en-US" sz="1800" dirty="0"/>
              <a:t>, light, </a:t>
            </a:r>
            <a:r>
              <a:rPr lang="en-US" sz="1800" dirty="0" err="1"/>
              <a:t>uninucleate</a:t>
            </a:r>
            <a:r>
              <a:rPr lang="en-US" sz="1800" dirty="0"/>
              <a:t> structure with two outer coverings, i.e., thick outer </a:t>
            </a:r>
            <a:r>
              <a:rPr lang="en-US" sz="1800" dirty="0" err="1"/>
              <a:t>exine</a:t>
            </a:r>
            <a:r>
              <a:rPr lang="en-US" sz="1800" dirty="0"/>
              <a:t> and thin inner </a:t>
            </a:r>
            <a:r>
              <a:rPr lang="en-US" sz="1800" dirty="0" err="1"/>
              <a:t>intine</a:t>
            </a:r>
            <a:r>
              <a:rPr lang="en-US" sz="1800" dirty="0"/>
              <a:t> (Fig. 42).</a:t>
            </a:r>
          </a:p>
          <a:p>
            <a:r>
              <a:rPr lang="en-US" sz="1800" b="1" dirty="0">
                <a:hlinkClick r:id="rId2"/>
              </a:rPr>
              <a:t/>
            </a:r>
            <a:br>
              <a:rPr lang="en-US" sz="1800" b="1" dirty="0">
                <a:hlinkClick r:id="rId2"/>
              </a:rPr>
            </a:br>
            <a:r>
              <a:rPr lang="en-US" sz="1800" b="1" dirty="0">
                <a:hlinkClick r:id="rId3"/>
              </a:rPr>
              <a:t/>
            </a:r>
            <a:br>
              <a:rPr lang="en-US" sz="1800" b="1" dirty="0">
                <a:hlinkClick r:id="rId3"/>
              </a:rPr>
            </a:br>
            <a:endParaRPr lang="en-US" sz="1800" dirty="0"/>
          </a:p>
        </p:txBody>
      </p:sp>
    </p:spTree>
    <p:extLst>
      <p:ext uri="{BB962C8B-B14F-4D97-AF65-F5344CB8AC3E}">
        <p14:creationId xmlns:p14="http://schemas.microsoft.com/office/powerpoint/2010/main" val="401817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sz="1800" dirty="0"/>
              <a:t>The </a:t>
            </a:r>
            <a:r>
              <a:rPr lang="en-US" sz="1800" dirty="0" err="1"/>
              <a:t>exine</a:t>
            </a:r>
            <a:r>
              <a:rPr lang="en-US" sz="1800" dirty="0"/>
              <a:t> protrudes out on two sides in the form of two balloon-shaped wings. Wings help in floating and dispersal of pollen grains.</a:t>
            </a:r>
          </a:p>
          <a:p>
            <a:pPr fontAlgn="base"/>
            <a:r>
              <a:rPr lang="en-US" sz="1800" dirty="0" smtClean="0"/>
              <a:t>Wings </a:t>
            </a:r>
            <a:r>
              <a:rPr lang="en-US" sz="1800" dirty="0"/>
              <a:t>help in floating and dispersal of pollen grains.</a:t>
            </a:r>
          </a:p>
          <a:p>
            <a:pPr fontAlgn="base"/>
            <a:r>
              <a:rPr lang="en-US" sz="1800" dirty="0" smtClean="0"/>
              <a:t> </a:t>
            </a:r>
            <a:r>
              <a:rPr lang="en-US" sz="1800" dirty="0"/>
              <a:t>A few </a:t>
            </a:r>
            <a:r>
              <a:rPr lang="en-US" sz="1800" dirty="0" err="1"/>
              <a:t>microsporophylls</a:t>
            </a:r>
            <a:r>
              <a:rPr lang="en-US" sz="1800" dirty="0"/>
              <a:t> of lower side of cone are sterile. Sporangia are also not present on the </a:t>
            </a:r>
            <a:r>
              <a:rPr lang="en-US" sz="1800" dirty="0" err="1"/>
              <a:t>adaxial</a:t>
            </a:r>
            <a:r>
              <a:rPr lang="en-US" sz="1800" dirty="0"/>
              <a:t> surface of each microsporophyll of the male cone.</a:t>
            </a:r>
          </a:p>
          <a:p>
            <a:endParaRPr lang="en-US" sz="1800" dirty="0"/>
          </a:p>
        </p:txBody>
      </p:sp>
    </p:spTree>
    <p:extLst>
      <p:ext uri="{BB962C8B-B14F-4D97-AF65-F5344CB8AC3E}">
        <p14:creationId xmlns:p14="http://schemas.microsoft.com/office/powerpoint/2010/main" val="2169730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37433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41148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00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49529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3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fontAlgn="base"/>
            <a:r>
              <a:rPr lang="en-US" sz="1800" b="1" dirty="0"/>
              <a:t>Female cone:</a:t>
            </a:r>
            <a:endParaRPr lang="en-US" sz="1800" dirty="0"/>
          </a:p>
          <a:p>
            <a:pPr fontAlgn="base"/>
            <a:r>
              <a:rPr lang="en-US" sz="1800" dirty="0"/>
              <a:t>Observe the external features and longitudinal sec­tion of a young female cone and also study 1st year, 2nd year and 3rd year female cones.</a:t>
            </a:r>
          </a:p>
          <a:p>
            <a:pPr fontAlgn="base"/>
            <a:r>
              <a:rPr lang="en-US" sz="1800" dirty="0" smtClean="0"/>
              <a:t> </a:t>
            </a:r>
            <a:r>
              <a:rPr lang="en-US" sz="1800" dirty="0"/>
              <a:t>Female cone develops either solitary or in groups of 2 to 4.</a:t>
            </a:r>
          </a:p>
          <a:p>
            <a:pPr fontAlgn="base"/>
            <a:r>
              <a:rPr lang="en-US" sz="1800" dirty="0" smtClean="0"/>
              <a:t> </a:t>
            </a:r>
            <a:r>
              <a:rPr lang="en-US" sz="1800" dirty="0"/>
              <a:t>They also develop in the axil of scaly leaves on long shoots (Fig. 43) like male cones.</a:t>
            </a:r>
          </a:p>
          <a:p>
            <a:pPr fontAlgn="base"/>
            <a:r>
              <a:rPr lang="en-US" sz="1800" dirty="0"/>
              <a:t> Each female cone is an ovoid, structure when young but becomes elongated or cylindrical at maturity.</a:t>
            </a:r>
          </a:p>
          <a:p>
            <a:pPr fontAlgn="base"/>
            <a:endParaRPr lang="en-US" sz="1800" b="1" dirty="0" smtClean="0"/>
          </a:p>
          <a:p>
            <a:pPr fontAlgn="base"/>
            <a:r>
              <a:rPr lang="en-US" sz="1800" b="1" dirty="0" smtClean="0"/>
              <a:t>L.S</a:t>
            </a:r>
            <a:r>
              <a:rPr lang="en-US" sz="1800" b="1" dirty="0"/>
              <a:t>. Female Cone:</a:t>
            </a:r>
            <a:endParaRPr lang="en-US" sz="1800" dirty="0"/>
          </a:p>
          <a:p>
            <a:pPr fontAlgn="base"/>
            <a:r>
              <a:rPr lang="en-US" sz="1800" dirty="0" smtClean="0"/>
              <a:t> </a:t>
            </a:r>
            <a:r>
              <a:rPr lang="en-US" sz="1800" dirty="0"/>
              <a:t>In the </a:t>
            </a:r>
            <a:r>
              <a:rPr lang="en-US" sz="1800" dirty="0" err="1"/>
              <a:t>centre</a:t>
            </a:r>
            <a:r>
              <a:rPr lang="en-US" sz="1800" dirty="0"/>
              <a:t> is present a cone axis (Fig. 44).</a:t>
            </a:r>
          </a:p>
          <a:p>
            <a:pPr fontAlgn="base"/>
            <a:r>
              <a:rPr lang="en-US" sz="1800" dirty="0"/>
              <a:t>Many </a:t>
            </a:r>
            <a:r>
              <a:rPr lang="en-US" sz="1800" dirty="0" err="1"/>
              <a:t>megasporophylls</a:t>
            </a:r>
            <a:r>
              <a:rPr lang="en-US" sz="1800" dirty="0"/>
              <a:t> are arranged spirally on the cone axis.</a:t>
            </a:r>
          </a:p>
          <a:p>
            <a:pPr fontAlgn="base"/>
            <a:r>
              <a:rPr lang="en-US" sz="1800" dirty="0" smtClean="0"/>
              <a:t> </a:t>
            </a:r>
            <a:r>
              <a:rPr lang="en-US" sz="1800" dirty="0"/>
              <a:t>A few </a:t>
            </a:r>
            <a:r>
              <a:rPr lang="en-US" sz="1800" dirty="0" err="1"/>
              <a:t>megasporophylls</a:t>
            </a:r>
            <a:r>
              <a:rPr lang="en-US" sz="1800" dirty="0"/>
              <a:t>, present at the base and at the apex of strobilus, are sterile</a:t>
            </a:r>
            <a:r>
              <a:rPr lang="en-US" sz="1800" dirty="0" smtClean="0"/>
              <a:t>.</a:t>
            </a:r>
            <a:endParaRPr lang="en-US" sz="1800" dirty="0"/>
          </a:p>
        </p:txBody>
      </p:sp>
    </p:spTree>
    <p:extLst>
      <p:ext uri="{BB962C8B-B14F-4D97-AF65-F5344CB8AC3E}">
        <p14:creationId xmlns:p14="http://schemas.microsoft.com/office/powerpoint/2010/main" val="197559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fontAlgn="base"/>
            <a:r>
              <a:rPr lang="en-US" sz="2000" dirty="0" err="1"/>
              <a:t>Megasporophylls</a:t>
            </a:r>
            <a:r>
              <a:rPr lang="en-US" sz="2000" dirty="0"/>
              <a:t> present in the middle of the stro­bilus are very large and they decrease in size to­wards the base and apex.</a:t>
            </a:r>
          </a:p>
          <a:p>
            <a:pPr fontAlgn="base"/>
            <a:r>
              <a:rPr lang="en-US" sz="2000" dirty="0" smtClean="0"/>
              <a:t> </a:t>
            </a:r>
            <a:r>
              <a:rPr lang="en-US" sz="2000" dirty="0"/>
              <a:t>Each </a:t>
            </a:r>
            <a:r>
              <a:rPr lang="en-US" sz="2000" dirty="0" err="1"/>
              <a:t>megasporophyll</a:t>
            </a:r>
            <a:r>
              <a:rPr lang="en-US" sz="2000" dirty="0"/>
              <a:t> consists of two types of scales, known as bract scales and </a:t>
            </a:r>
            <a:r>
              <a:rPr lang="en-US" sz="2000" dirty="0" err="1"/>
              <a:t>ovuliferous</a:t>
            </a:r>
            <a:r>
              <a:rPr lang="en-US" sz="2000" dirty="0"/>
              <a:t> scales.</a:t>
            </a:r>
          </a:p>
          <a:p>
            <a:pPr fontAlgn="base"/>
            <a:r>
              <a:rPr lang="en-US" sz="2000" dirty="0" smtClean="0"/>
              <a:t> </a:t>
            </a:r>
            <a:r>
              <a:rPr lang="en-US" sz="2000" dirty="0"/>
              <a:t>Bract scales are thin, dry, membranous, brown- </a:t>
            </a:r>
            <a:r>
              <a:rPr lang="en-US" sz="2000" dirty="0" err="1"/>
              <a:t>coloured</a:t>
            </a:r>
            <a:r>
              <a:rPr lang="en-US" sz="2000" dirty="0"/>
              <a:t> structures having fringed upper part. These are also called </a:t>
            </a:r>
            <a:r>
              <a:rPr lang="en-US" sz="2000" dirty="0" err="1"/>
              <a:t>carpellary</a:t>
            </a:r>
            <a:r>
              <a:rPr lang="en-US" sz="2000" dirty="0"/>
              <a:t> scales</a:t>
            </a:r>
            <a:r>
              <a:rPr lang="en-US" sz="2000" dirty="0" smtClean="0"/>
              <a:t>.</a:t>
            </a:r>
          </a:p>
          <a:p>
            <a:pPr fontAlgn="base"/>
            <a:r>
              <a:rPr lang="en-US" sz="2000" dirty="0"/>
              <a:t>Each </a:t>
            </a:r>
            <a:r>
              <a:rPr lang="en-US" sz="2000" dirty="0" err="1" smtClean="0"/>
              <a:t>ovuliferous</a:t>
            </a:r>
            <a:r>
              <a:rPr lang="en-US" sz="2000" dirty="0" smtClean="0"/>
              <a:t> </a:t>
            </a:r>
            <a:r>
              <a:rPr lang="en-US" sz="2000" dirty="0"/>
              <a:t>scale is woody, bigger and stouter than bract scale and it is triangular in shape. A broad sterile structure, with pointed tip, is present at the apex of these scales. This is called </a:t>
            </a:r>
            <a:r>
              <a:rPr lang="en-US" sz="2000" dirty="0" err="1"/>
              <a:t>apophy­sis</a:t>
            </a:r>
            <a:r>
              <a:rPr lang="en-US" sz="2000" dirty="0"/>
              <a:t>.</a:t>
            </a:r>
          </a:p>
          <a:p>
            <a:pPr fontAlgn="base"/>
            <a:r>
              <a:rPr lang="en-US" sz="2000" dirty="0" smtClean="0"/>
              <a:t> </a:t>
            </a:r>
            <a:r>
              <a:rPr lang="en-US" sz="2000" dirty="0"/>
              <a:t>At the base of upper surface of each </a:t>
            </a:r>
            <a:r>
              <a:rPr lang="en-US" sz="2000" dirty="0" err="1"/>
              <a:t>ovuliferous</a:t>
            </a:r>
            <a:r>
              <a:rPr lang="en-US" sz="2000" dirty="0"/>
              <a:t> scale are present two sessile and naked ovules</a:t>
            </a:r>
            <a:r>
              <a:rPr lang="en-US" sz="2000" dirty="0" smtClean="0"/>
              <a:t>.</a:t>
            </a:r>
            <a:endParaRPr lang="en-US" sz="2000" dirty="0"/>
          </a:p>
          <a:p>
            <a:pPr fontAlgn="base"/>
            <a:endParaRPr lang="en-US" sz="2000" dirty="0"/>
          </a:p>
          <a:p>
            <a:endParaRPr lang="en-US" dirty="0"/>
          </a:p>
        </p:txBody>
      </p:sp>
    </p:spTree>
    <p:extLst>
      <p:ext uri="{BB962C8B-B14F-4D97-AF65-F5344CB8AC3E}">
        <p14:creationId xmlns:p14="http://schemas.microsoft.com/office/powerpoint/2010/main" val="3845805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sz="1800" dirty="0" err="1" smtClean="0"/>
              <a:t>Micropyle</a:t>
            </a:r>
            <a:r>
              <a:rPr lang="en-US" sz="1800" dirty="0" smtClean="0"/>
              <a:t> of each ovule faces towards the cone axis.</a:t>
            </a:r>
          </a:p>
          <a:p>
            <a:pPr fontAlgn="base"/>
            <a:r>
              <a:rPr lang="en-US" sz="1800" dirty="0" smtClean="0"/>
              <a:t> Each ovule is </a:t>
            </a:r>
            <a:r>
              <a:rPr lang="en-US" sz="1800" dirty="0" err="1" smtClean="0"/>
              <a:t>orthotropous</a:t>
            </a:r>
            <a:r>
              <a:rPr lang="en-US" sz="1800" dirty="0" smtClean="0"/>
              <a:t>, and it remains sur­rounded by a single integument, consisting of an outer fleshy, a middle stony and an inner fleshy layer. It opens with a mouth opening called </a:t>
            </a:r>
            <a:r>
              <a:rPr lang="en-US" sz="1800" dirty="0" err="1" smtClean="0"/>
              <a:t>micro­pyle</a:t>
            </a:r>
            <a:endParaRPr lang="en-US" sz="1800" dirty="0" smtClean="0"/>
          </a:p>
          <a:p>
            <a:pPr fontAlgn="base"/>
            <a:r>
              <a:rPr lang="en-US" sz="1800" dirty="0" smtClean="0"/>
              <a:t> Integument surrounds the </a:t>
            </a:r>
            <a:r>
              <a:rPr lang="en-US" sz="1800" dirty="0" err="1" smtClean="0"/>
              <a:t>megasporangium</a:t>
            </a:r>
            <a:r>
              <a:rPr lang="en-US" sz="1800" dirty="0" smtClean="0"/>
              <a:t> or </a:t>
            </a:r>
            <a:r>
              <a:rPr lang="en-US" sz="1800" dirty="0" err="1" smtClean="0"/>
              <a:t>nucellus</a:t>
            </a:r>
            <a:r>
              <a:rPr lang="en-US" sz="1800" dirty="0" smtClean="0"/>
              <a:t>.</a:t>
            </a:r>
          </a:p>
          <a:p>
            <a:pPr fontAlgn="base"/>
            <a:r>
              <a:rPr lang="en-US" sz="1800" dirty="0" smtClean="0"/>
              <a:t> Just opposite the </a:t>
            </a:r>
            <a:r>
              <a:rPr lang="en-US" sz="1800" dirty="0" err="1" smtClean="0"/>
              <a:t>micropyle</a:t>
            </a:r>
            <a:r>
              <a:rPr lang="en-US" sz="1800" dirty="0" smtClean="0"/>
              <a:t> is present a pollen chamber.</a:t>
            </a:r>
          </a:p>
          <a:p>
            <a:pPr fontAlgn="base"/>
            <a:r>
              <a:rPr lang="en-US" sz="1800" dirty="0" smtClean="0"/>
              <a:t> In the endosperm or female gametophyte are present 2 to 5 archegonia</a:t>
            </a:r>
            <a:r>
              <a:rPr lang="en-US" dirty="0" smtClean="0"/>
              <a:t>.</a:t>
            </a:r>
          </a:p>
          <a:p>
            <a:endParaRPr lang="en-US" dirty="0"/>
          </a:p>
        </p:txBody>
      </p:sp>
    </p:spTree>
    <p:extLst>
      <p:ext uri="{BB962C8B-B14F-4D97-AF65-F5344CB8AC3E}">
        <p14:creationId xmlns:p14="http://schemas.microsoft.com/office/powerpoint/2010/main" val="2682676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32289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3810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21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a:t>
            </a:r>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1125" y="1806575"/>
            <a:ext cx="1861750"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99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2057401"/>
            <a:ext cx="3962400"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4973782"/>
            <a:ext cx="6858000" cy="369332"/>
          </a:xfrm>
          <a:prstGeom prst="rect">
            <a:avLst/>
          </a:prstGeom>
        </p:spPr>
        <p:txBody>
          <a:bodyPr wrap="square">
            <a:spAutoFit/>
          </a:bodyPr>
          <a:lstStyle/>
          <a:p>
            <a:r>
              <a:rPr lang="en-US" dirty="0" smtClean="0"/>
              <a:t>https://www.google.com/search?q=naked+seeds+of+gymnosperms</a:t>
            </a:r>
            <a:endParaRPr lang="en-US" dirty="0"/>
          </a:p>
        </p:txBody>
      </p:sp>
    </p:spTree>
    <p:extLst>
      <p:ext uri="{BB962C8B-B14F-4D97-AF65-F5344CB8AC3E}">
        <p14:creationId xmlns:p14="http://schemas.microsoft.com/office/powerpoint/2010/main" val="1739304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sz="1800" dirty="0"/>
              <a:t>Both the ovules of each </a:t>
            </a:r>
            <a:r>
              <a:rPr lang="en-US" sz="1800" dirty="0" err="1"/>
              <a:t>ovuliferous</a:t>
            </a:r>
            <a:r>
              <a:rPr lang="en-US" sz="1800" dirty="0"/>
              <a:t> scale develop into seeds (Fig. 48</a:t>
            </a:r>
            <a:r>
              <a:rPr lang="en-US" sz="1800" dirty="0" smtClean="0"/>
              <a:t>)</a:t>
            </a:r>
          </a:p>
          <a:p>
            <a:pPr fontAlgn="base"/>
            <a:r>
              <a:rPr lang="en-US" sz="1800" dirty="0"/>
              <a:t>Each seed contains a large membranous wing formed from the </a:t>
            </a:r>
            <a:r>
              <a:rPr lang="en-US" sz="1800" dirty="0" err="1"/>
              <a:t>ovuliferous</a:t>
            </a:r>
            <a:r>
              <a:rPr lang="en-US" sz="1800" dirty="0"/>
              <a:t> scale.</a:t>
            </a:r>
          </a:p>
          <a:p>
            <a:pPr fontAlgn="base"/>
            <a:r>
              <a:rPr lang="en-US" sz="1800" b="1" dirty="0"/>
              <a:t>Anatomy of seed shows following (Fig. 48C) details:</a:t>
            </a:r>
            <a:endParaRPr lang="en-US" sz="1800" dirty="0"/>
          </a:p>
          <a:p>
            <a:pPr fontAlgn="base"/>
            <a:r>
              <a:rPr lang="en-US" sz="1800" dirty="0" smtClean="0"/>
              <a:t> </a:t>
            </a:r>
            <a:r>
              <a:rPr lang="en-US" sz="1800" dirty="0"/>
              <a:t>It is enveloped by a seed coat developed from the middle stony layer of the ovule.</a:t>
            </a:r>
          </a:p>
          <a:p>
            <a:pPr fontAlgn="base"/>
            <a:r>
              <a:rPr lang="en-US" sz="1800" dirty="0" smtClean="0"/>
              <a:t> </a:t>
            </a:r>
            <a:r>
              <a:rPr lang="en-US" sz="1800" dirty="0"/>
              <a:t>Inner fleshy layer may survive in the form a thin membrane. Outer fleshy layer disappears.</a:t>
            </a:r>
          </a:p>
          <a:p>
            <a:pPr fontAlgn="base"/>
            <a:r>
              <a:rPr lang="en-US" sz="1800" dirty="0" smtClean="0"/>
              <a:t> </a:t>
            </a:r>
            <a:r>
              <a:rPr lang="en-US" sz="1800" dirty="0"/>
              <a:t>A thin, membranous and papery structure, called </a:t>
            </a:r>
            <a:r>
              <a:rPr lang="en-US" sz="1800" dirty="0" err="1"/>
              <a:t>perisperm</a:t>
            </a:r>
            <a:r>
              <a:rPr lang="en-US" sz="1800" dirty="0"/>
              <a:t>, develops inner to the seed coat.</a:t>
            </a:r>
          </a:p>
          <a:p>
            <a:pPr fontAlgn="base"/>
            <a:r>
              <a:rPr lang="en-US" sz="1800" dirty="0" smtClean="0"/>
              <a:t> </a:t>
            </a:r>
            <a:r>
              <a:rPr lang="en-US" sz="1800" dirty="0"/>
              <a:t>Well-developed endosperm is present.</a:t>
            </a:r>
          </a:p>
          <a:p>
            <a:pPr fontAlgn="base"/>
            <a:r>
              <a:rPr lang="en-US" sz="1800" dirty="0" smtClean="0"/>
              <a:t> </a:t>
            </a:r>
            <a:r>
              <a:rPr lang="en-US" sz="1800" dirty="0"/>
              <a:t>In the </a:t>
            </a:r>
            <a:r>
              <a:rPr lang="en-US" sz="1800" dirty="0" err="1"/>
              <a:t>centre</a:t>
            </a:r>
            <a:r>
              <a:rPr lang="en-US" sz="1800" dirty="0"/>
              <a:t> is present the embryo consisting of a </a:t>
            </a:r>
            <a:r>
              <a:rPr lang="en-US" sz="1800" dirty="0" err="1"/>
              <a:t>hypocotyle</a:t>
            </a:r>
            <a:r>
              <a:rPr lang="en-US" sz="1800" dirty="0"/>
              <a:t>, radicle, </a:t>
            </a:r>
            <a:r>
              <a:rPr lang="en-US" sz="1800" dirty="0" err="1"/>
              <a:t>plumule</a:t>
            </a:r>
            <a:r>
              <a:rPr lang="en-US" sz="1800" dirty="0"/>
              <a:t> and 2 to 14 or more cotyledons</a:t>
            </a:r>
            <a:r>
              <a:rPr lang="en-US" sz="1800" dirty="0" smtClean="0"/>
              <a:t>.</a:t>
            </a:r>
          </a:p>
          <a:p>
            <a:pPr fontAlgn="base"/>
            <a:endParaRPr lang="en-US" sz="1800" dirty="0" smtClean="0">
              <a:hlinkClick r:id="rId2"/>
            </a:endParaRPr>
          </a:p>
          <a:p>
            <a:pPr marL="0" indent="0" fontAlgn="base">
              <a:buNone/>
            </a:pPr>
            <a:r>
              <a:rPr lang="en-US" sz="1800" dirty="0" smtClean="0">
                <a:hlinkClick r:id="rId2"/>
              </a:rPr>
              <a:t>http://www.biologydiscussion.com/gymnosperm/pinus-external-morphology-and-different-parts/33923</a:t>
            </a:r>
            <a:endParaRPr lang="en-US" sz="1800" dirty="0"/>
          </a:p>
          <a:p>
            <a:endParaRPr lang="en-US" sz="1800" dirty="0"/>
          </a:p>
        </p:txBody>
      </p:sp>
    </p:spTree>
    <p:extLst>
      <p:ext uri="{BB962C8B-B14F-4D97-AF65-F5344CB8AC3E}">
        <p14:creationId xmlns:p14="http://schemas.microsoft.com/office/powerpoint/2010/main" val="1626465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CYCAS</a:t>
            </a:r>
            <a:endParaRPr lang="en-US" dirty="0"/>
          </a:p>
        </p:txBody>
      </p:sp>
      <p:sp>
        <p:nvSpPr>
          <p:cNvPr id="3" name="Content Placeholder 2"/>
          <p:cNvSpPr>
            <a:spLocks noGrp="1"/>
          </p:cNvSpPr>
          <p:nvPr>
            <p:ph idx="1"/>
          </p:nvPr>
        </p:nvSpPr>
        <p:spPr>
          <a:xfrm>
            <a:off x="1009442" y="1807361"/>
            <a:ext cx="7372557" cy="4051437"/>
          </a:xfrm>
        </p:spPr>
        <p:txBody>
          <a:bodyPr/>
          <a:lstStyle/>
          <a:p>
            <a:pPr marL="0" indent="0">
              <a:buNone/>
            </a:pPr>
            <a:r>
              <a:rPr lang="en-US" dirty="0">
                <a:hlinkClick r:id="rId2"/>
              </a:rPr>
              <a:t>https://www.youtube.com/watch?v=c_zLCU97K_8</a:t>
            </a:r>
            <a:endParaRPr lang="en-US" dirty="0"/>
          </a:p>
        </p:txBody>
      </p:sp>
    </p:spTree>
    <p:extLst>
      <p:ext uri="{BB962C8B-B14F-4D97-AF65-F5344CB8AC3E}">
        <p14:creationId xmlns:p14="http://schemas.microsoft.com/office/powerpoint/2010/main" val="8217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2400" dirty="0" smtClean="0"/>
              <a:t>General characteristics of Gymnosperms</a:t>
            </a:r>
            <a:endParaRPr lang="en-US" sz="2400" dirty="0"/>
          </a:p>
        </p:txBody>
      </p:sp>
      <p:sp>
        <p:nvSpPr>
          <p:cNvPr id="5" name="Content Placeholder 4"/>
          <p:cNvSpPr>
            <a:spLocks noGrp="1"/>
          </p:cNvSpPr>
          <p:nvPr>
            <p:ph idx="1"/>
          </p:nvPr>
        </p:nvSpPr>
        <p:spPr>
          <a:xfrm>
            <a:off x="457200" y="1143000"/>
            <a:ext cx="8229600" cy="4983163"/>
          </a:xfrm>
        </p:spPr>
        <p:txBody>
          <a:bodyPr>
            <a:normAutofit fontScale="85000" lnSpcReduction="20000"/>
          </a:bodyPr>
          <a:lstStyle/>
          <a:p>
            <a:pPr marL="0" indent="0">
              <a:buNone/>
            </a:pPr>
            <a:endParaRPr lang="en-US" sz="1800" dirty="0" smtClean="0"/>
          </a:p>
          <a:p>
            <a:r>
              <a:rPr lang="en-US" sz="2000" dirty="0" smtClean="0"/>
              <a:t>The plant body is sporophyte (diploid) differentiated into roots stems and leaves.</a:t>
            </a:r>
            <a:endParaRPr lang="en-US" sz="2000" dirty="0"/>
          </a:p>
          <a:p>
            <a:r>
              <a:rPr lang="en-US" sz="2000" dirty="0" smtClean="0"/>
              <a:t>Gymnosperms are </a:t>
            </a:r>
            <a:r>
              <a:rPr lang="en-US" sz="2000" dirty="0" err="1" smtClean="0"/>
              <a:t>hetrosporous</a:t>
            </a:r>
            <a:r>
              <a:rPr lang="en-US" sz="2000" dirty="0" smtClean="0"/>
              <a:t>, produce two types of spores i.e. microspores and megaspore</a:t>
            </a:r>
          </a:p>
          <a:p>
            <a:r>
              <a:rPr lang="en-US" sz="2000" dirty="0" smtClean="0"/>
              <a:t>Two types of sporangia are present microsporangia and </a:t>
            </a:r>
            <a:r>
              <a:rPr lang="en-US" sz="2000" dirty="0" err="1" smtClean="0"/>
              <a:t>megasporangia</a:t>
            </a:r>
            <a:r>
              <a:rPr lang="en-US" sz="2000" dirty="0" smtClean="0"/>
              <a:t>  (pollen sac) which are produced on specialized leaves i.e. </a:t>
            </a:r>
            <a:r>
              <a:rPr lang="en-US" sz="2000" dirty="0" err="1" smtClean="0"/>
              <a:t>sporophylls</a:t>
            </a:r>
            <a:r>
              <a:rPr lang="en-US" sz="2000" dirty="0" smtClean="0"/>
              <a:t>.</a:t>
            </a:r>
          </a:p>
          <a:p>
            <a:r>
              <a:rPr lang="en-US" sz="2000" dirty="0" smtClean="0"/>
              <a:t>Two types of </a:t>
            </a:r>
            <a:r>
              <a:rPr lang="en-US" sz="2000" dirty="0" err="1" smtClean="0"/>
              <a:t>sporophylls</a:t>
            </a:r>
            <a:r>
              <a:rPr lang="en-US" sz="2000" dirty="0" smtClean="0"/>
              <a:t> are present i.e. microsporophyll  (stamen) </a:t>
            </a:r>
            <a:r>
              <a:rPr lang="en-US" sz="2000" dirty="0" err="1" smtClean="0"/>
              <a:t>contaning</a:t>
            </a:r>
            <a:r>
              <a:rPr lang="en-US" sz="2000" dirty="0" smtClean="0"/>
              <a:t> microsporangia and </a:t>
            </a:r>
            <a:r>
              <a:rPr lang="en-US" sz="2000" dirty="0" err="1" smtClean="0"/>
              <a:t>megasporophyll</a:t>
            </a:r>
            <a:r>
              <a:rPr lang="en-US" sz="2000" dirty="0" smtClean="0"/>
              <a:t>  (carpel) containing mega sporangium (ovule).</a:t>
            </a:r>
          </a:p>
          <a:p>
            <a:r>
              <a:rPr lang="en-US" sz="2000" dirty="0" smtClean="0"/>
              <a:t>The roots show symbiotic association with fungi and cyanobacteria.</a:t>
            </a:r>
          </a:p>
          <a:p>
            <a:r>
              <a:rPr lang="en-US" sz="2000" dirty="0" smtClean="0"/>
              <a:t>Fungi form </a:t>
            </a:r>
            <a:r>
              <a:rPr lang="en-US" sz="2000" dirty="0" err="1" smtClean="0"/>
              <a:t>mychorrhizal</a:t>
            </a:r>
            <a:r>
              <a:rPr lang="en-US" sz="2000" dirty="0" smtClean="0"/>
              <a:t>  association with the roots of </a:t>
            </a:r>
            <a:r>
              <a:rPr lang="en-US" sz="2000" dirty="0" err="1"/>
              <a:t>P</a:t>
            </a:r>
            <a:r>
              <a:rPr lang="en-US" sz="2000" dirty="0" err="1" smtClean="0"/>
              <a:t>inus</a:t>
            </a:r>
            <a:r>
              <a:rPr lang="en-US" sz="2000" dirty="0" smtClean="0"/>
              <a:t>. </a:t>
            </a:r>
            <a:r>
              <a:rPr lang="en-US" sz="2000" dirty="0" err="1" smtClean="0"/>
              <a:t>Mychorrhiza</a:t>
            </a:r>
            <a:r>
              <a:rPr lang="en-US" sz="2000" dirty="0" smtClean="0"/>
              <a:t> helps in absorption of minerals.</a:t>
            </a:r>
          </a:p>
          <a:p>
            <a:r>
              <a:rPr lang="en-US" sz="2000" dirty="0" smtClean="0"/>
              <a:t>Algae ( </a:t>
            </a:r>
            <a:r>
              <a:rPr lang="en-US" sz="2000" dirty="0" err="1" smtClean="0"/>
              <a:t>Anabena</a:t>
            </a:r>
            <a:r>
              <a:rPr lang="en-US" sz="2000" dirty="0" smtClean="0"/>
              <a:t> and </a:t>
            </a:r>
            <a:r>
              <a:rPr lang="en-US" sz="2000" dirty="0" err="1" smtClean="0"/>
              <a:t>Nostoc</a:t>
            </a:r>
            <a:r>
              <a:rPr lang="en-US" sz="2000" dirty="0" smtClean="0"/>
              <a:t>) inhibits in the coralloid  roots of </a:t>
            </a:r>
            <a:r>
              <a:rPr lang="en-US" sz="2000" dirty="0" err="1"/>
              <a:t>C</a:t>
            </a:r>
            <a:r>
              <a:rPr lang="en-US" sz="2000" dirty="0" err="1" smtClean="0"/>
              <a:t>ycas</a:t>
            </a:r>
            <a:r>
              <a:rPr lang="en-US" sz="2000" dirty="0" smtClean="0"/>
              <a:t> , Which helps in nitrogen fixation.</a:t>
            </a:r>
          </a:p>
          <a:p>
            <a:r>
              <a:rPr lang="en-US" sz="2000" dirty="0" smtClean="0"/>
              <a:t>The stem is usually erect branched and woody, </a:t>
            </a:r>
            <a:r>
              <a:rPr lang="en-US" sz="2000" dirty="0" err="1" smtClean="0"/>
              <a:t>unbranched</a:t>
            </a:r>
            <a:r>
              <a:rPr lang="en-US" sz="2000" dirty="0" smtClean="0"/>
              <a:t> in </a:t>
            </a:r>
            <a:r>
              <a:rPr lang="en-US" sz="2000" dirty="0" err="1" smtClean="0"/>
              <a:t>cycus</a:t>
            </a:r>
            <a:r>
              <a:rPr lang="en-US" sz="2000" dirty="0" smtClean="0"/>
              <a:t> underground in Zamia</a:t>
            </a:r>
          </a:p>
          <a:p>
            <a:endParaRPr lang="en-US" sz="2000" b="1" dirty="0"/>
          </a:p>
        </p:txBody>
      </p:sp>
    </p:spTree>
    <p:extLst>
      <p:ext uri="{BB962C8B-B14F-4D97-AF65-F5344CB8AC3E}">
        <p14:creationId xmlns:p14="http://schemas.microsoft.com/office/powerpoint/2010/main" val="347477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557587"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914400"/>
            <a:ext cx="30003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70709" y="5473006"/>
            <a:ext cx="6934200" cy="369332"/>
          </a:xfrm>
          <a:prstGeom prst="rect">
            <a:avLst/>
          </a:prstGeom>
        </p:spPr>
        <p:txBody>
          <a:bodyPr wrap="square">
            <a:spAutoFit/>
          </a:bodyPr>
          <a:lstStyle/>
          <a:p>
            <a:r>
              <a:rPr lang="en-US" dirty="0" smtClean="0"/>
              <a:t>https://www.google.com/search?q=coralloid+roots+of+cycas</a:t>
            </a:r>
            <a:endParaRPr lang="en-US" dirty="0"/>
          </a:p>
        </p:txBody>
      </p:sp>
    </p:spTree>
    <p:extLst>
      <p:ext uri="{BB962C8B-B14F-4D97-AF65-F5344CB8AC3E}">
        <p14:creationId xmlns:p14="http://schemas.microsoft.com/office/powerpoint/2010/main" val="242073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General characteristics of Gymnosperms</a:t>
            </a:r>
            <a:endParaRPr lang="en-US" sz="2400" dirty="0"/>
          </a:p>
        </p:txBody>
      </p:sp>
      <p:sp>
        <p:nvSpPr>
          <p:cNvPr id="5" name="Content Placeholder 4"/>
          <p:cNvSpPr>
            <a:spLocks noGrp="1"/>
          </p:cNvSpPr>
          <p:nvPr>
            <p:ph idx="1"/>
          </p:nvPr>
        </p:nvSpPr>
        <p:spPr/>
        <p:txBody>
          <a:bodyPr>
            <a:normAutofit fontScale="85000" lnSpcReduction="20000"/>
          </a:bodyPr>
          <a:lstStyle/>
          <a:p>
            <a:r>
              <a:rPr lang="en-US" sz="1800" dirty="0" smtClean="0"/>
              <a:t>Presence of leaf scar is the characteristic feature of gymnosperms.</a:t>
            </a:r>
          </a:p>
          <a:p>
            <a:r>
              <a:rPr lang="en-US" sz="1800" dirty="0" smtClean="0"/>
              <a:t>Leaves are usually dimorphic ( two types of leaves in same plants)</a:t>
            </a:r>
          </a:p>
          <a:p>
            <a:r>
              <a:rPr lang="en-US" sz="1800" dirty="0" smtClean="0"/>
              <a:t>That are foliage and scale leaves.</a:t>
            </a:r>
          </a:p>
          <a:p>
            <a:r>
              <a:rPr lang="en-US" sz="1800" dirty="0" smtClean="0"/>
              <a:t>Foliage leaves are green simple, simple or needle shaped or </a:t>
            </a:r>
            <a:r>
              <a:rPr lang="en-US" sz="1800" dirty="0" err="1" smtClean="0"/>
              <a:t>pinnately</a:t>
            </a:r>
            <a:r>
              <a:rPr lang="en-US" sz="1800" dirty="0" smtClean="0"/>
              <a:t> compound leaves.</a:t>
            </a:r>
          </a:p>
          <a:p>
            <a:r>
              <a:rPr lang="en-US" sz="1800" dirty="0" smtClean="0"/>
              <a:t>Scale leaves are minute and </a:t>
            </a:r>
            <a:r>
              <a:rPr lang="en-US" sz="1800" dirty="0" err="1" smtClean="0"/>
              <a:t>decidous</a:t>
            </a:r>
            <a:r>
              <a:rPr lang="en-US" sz="1800" dirty="0" smtClean="0"/>
              <a:t>.</a:t>
            </a:r>
          </a:p>
          <a:p>
            <a:r>
              <a:rPr lang="en-US" sz="1800" dirty="0" err="1" smtClean="0"/>
              <a:t>Cycus</a:t>
            </a:r>
            <a:r>
              <a:rPr lang="en-US" sz="1800" dirty="0" smtClean="0"/>
              <a:t> show </a:t>
            </a:r>
            <a:r>
              <a:rPr lang="en-US" sz="1800" dirty="0" err="1" smtClean="0"/>
              <a:t>circinate</a:t>
            </a:r>
            <a:r>
              <a:rPr lang="en-US" sz="1800" dirty="0" smtClean="0"/>
              <a:t> vernation</a:t>
            </a:r>
          </a:p>
          <a:p>
            <a:r>
              <a:rPr lang="en-US" sz="1800" dirty="0" smtClean="0"/>
              <a:t>Presence of </a:t>
            </a:r>
            <a:r>
              <a:rPr lang="en-US" sz="1800" dirty="0" err="1" smtClean="0"/>
              <a:t>cercinate</a:t>
            </a:r>
            <a:r>
              <a:rPr lang="en-US" sz="1800" dirty="0" smtClean="0"/>
              <a:t> vernation in </a:t>
            </a:r>
            <a:r>
              <a:rPr lang="en-US" sz="1800" dirty="0" err="1"/>
              <a:t>C</a:t>
            </a:r>
            <a:r>
              <a:rPr lang="en-US" sz="1800" dirty="0" err="1" smtClean="0"/>
              <a:t>ycus</a:t>
            </a:r>
            <a:r>
              <a:rPr lang="en-US" sz="1800" dirty="0" smtClean="0"/>
              <a:t> is the strong evidence of </a:t>
            </a:r>
            <a:r>
              <a:rPr lang="en-US" sz="1800" dirty="0" err="1"/>
              <a:t>P</a:t>
            </a:r>
            <a:r>
              <a:rPr lang="en-US" sz="1800" dirty="0" err="1" smtClean="0"/>
              <a:t>teridophytic</a:t>
            </a:r>
            <a:r>
              <a:rPr lang="en-US" sz="1800" dirty="0" smtClean="0"/>
              <a:t> origin of gymnosperms .</a:t>
            </a:r>
          </a:p>
          <a:p>
            <a:r>
              <a:rPr lang="en-US" sz="1800" dirty="0" err="1" smtClean="0"/>
              <a:t>Cycus</a:t>
            </a:r>
            <a:r>
              <a:rPr lang="en-US" sz="1800" dirty="0" smtClean="0"/>
              <a:t> is a link between </a:t>
            </a:r>
            <a:r>
              <a:rPr lang="en-US" sz="1800" dirty="0" err="1"/>
              <a:t>P</a:t>
            </a:r>
            <a:r>
              <a:rPr lang="en-US" sz="1800" dirty="0" err="1" smtClean="0"/>
              <a:t>teridophytes</a:t>
            </a:r>
            <a:r>
              <a:rPr lang="en-US" sz="1800" dirty="0" smtClean="0"/>
              <a:t> and Gymnosperms.</a:t>
            </a:r>
          </a:p>
          <a:p>
            <a:r>
              <a:rPr lang="en-US" sz="2000" b="1" dirty="0" smtClean="0"/>
              <a:t>Anatomical characters</a:t>
            </a:r>
          </a:p>
          <a:p>
            <a:r>
              <a:rPr lang="en-US" sz="2000" dirty="0" smtClean="0"/>
              <a:t>The leaves of gymnosperms have very thick cuticle.</a:t>
            </a:r>
          </a:p>
          <a:p>
            <a:r>
              <a:rPr lang="en-US" sz="2000" dirty="0" smtClean="0"/>
              <a:t>Mesophyll is differentiated into spongy and palisade tissue.</a:t>
            </a:r>
            <a:endParaRPr lang="en-US" sz="2000" dirty="0"/>
          </a:p>
        </p:txBody>
      </p:sp>
    </p:spTree>
    <p:extLst>
      <p:ext uri="{BB962C8B-B14F-4D97-AF65-F5344CB8AC3E}">
        <p14:creationId xmlns:p14="http://schemas.microsoft.com/office/powerpoint/2010/main" val="2826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3148012" cy="244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5791200"/>
            <a:ext cx="7924800" cy="369332"/>
          </a:xfrm>
          <a:prstGeom prst="rect">
            <a:avLst/>
          </a:prstGeom>
        </p:spPr>
        <p:txBody>
          <a:bodyPr wrap="square">
            <a:spAutoFit/>
          </a:bodyPr>
          <a:lstStyle/>
          <a:p>
            <a:r>
              <a:rPr lang="en-US" dirty="0" smtClean="0"/>
              <a:t>https://www.google.com/search?q=foliage+and+scally++leaves+of+pinus&amp;tbm</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599"/>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0999" y="1600200"/>
            <a:ext cx="7239001" cy="369332"/>
          </a:xfrm>
          <a:prstGeom prst="rect">
            <a:avLst/>
          </a:prstGeom>
        </p:spPr>
        <p:txBody>
          <a:bodyPr wrap="square">
            <a:spAutoFit/>
          </a:bodyPr>
          <a:lstStyle/>
          <a:p>
            <a:r>
              <a:rPr lang="en-US" dirty="0" smtClean="0"/>
              <a:t>https://www.google.com/search?q=cercinate+vernation+in+zimia&amp;tbm</a:t>
            </a:r>
            <a:endParaRPr lang="en-US" dirty="0"/>
          </a:p>
        </p:txBody>
      </p:sp>
    </p:spTree>
    <p:extLst>
      <p:ext uri="{BB962C8B-B14F-4D97-AF65-F5344CB8AC3E}">
        <p14:creationId xmlns:p14="http://schemas.microsoft.com/office/powerpoint/2010/main" val="41802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914401"/>
            <a:ext cx="7125112" cy="5791200"/>
          </a:xfrm>
        </p:spPr>
        <p:txBody>
          <a:bodyPr>
            <a:normAutofit fontScale="92500" lnSpcReduction="20000"/>
          </a:bodyPr>
          <a:lstStyle/>
          <a:p>
            <a:r>
              <a:rPr lang="en-US" sz="2000" dirty="0" smtClean="0"/>
              <a:t> </a:t>
            </a:r>
            <a:r>
              <a:rPr lang="en-US" sz="2100" dirty="0" smtClean="0"/>
              <a:t>Sunken stomata are present </a:t>
            </a:r>
          </a:p>
          <a:p>
            <a:r>
              <a:rPr lang="en-US" sz="2100" dirty="0" smtClean="0"/>
              <a:t>Have well developed vascular system consisting upon xylem and phloem</a:t>
            </a:r>
          </a:p>
          <a:p>
            <a:r>
              <a:rPr lang="en-US" sz="2100" dirty="0" smtClean="0"/>
              <a:t>Vascular bundles are open and collateral.</a:t>
            </a:r>
          </a:p>
          <a:p>
            <a:r>
              <a:rPr lang="en-US" sz="2100" b="1" u="sng" dirty="0" smtClean="0"/>
              <a:t>Xylem</a:t>
            </a:r>
          </a:p>
          <a:p>
            <a:r>
              <a:rPr lang="en-US" sz="2100" dirty="0" smtClean="0"/>
              <a:t>Consists of tracheid and parenchyma</a:t>
            </a:r>
          </a:p>
          <a:p>
            <a:r>
              <a:rPr lang="en-US" sz="2100" dirty="0" smtClean="0"/>
              <a:t>Vessels are absent</a:t>
            </a:r>
          </a:p>
          <a:p>
            <a:r>
              <a:rPr lang="en-US" sz="2100" dirty="0" smtClean="0"/>
              <a:t>Vessels are present in wood of </a:t>
            </a:r>
            <a:r>
              <a:rPr lang="en-US" sz="2100" dirty="0" err="1" smtClean="0"/>
              <a:t>Gnetum</a:t>
            </a:r>
            <a:r>
              <a:rPr lang="en-US" sz="2100" dirty="0" smtClean="0"/>
              <a:t>, is a strong evidence for the </a:t>
            </a:r>
            <a:r>
              <a:rPr lang="en-US" sz="2100" dirty="0" err="1" smtClean="0"/>
              <a:t>gymnospermic</a:t>
            </a:r>
            <a:r>
              <a:rPr lang="en-US" sz="2100" dirty="0" smtClean="0"/>
              <a:t> origin of Angiosperms. </a:t>
            </a:r>
            <a:r>
              <a:rPr lang="en-US" sz="2100" dirty="0" err="1" smtClean="0"/>
              <a:t>Gnetum</a:t>
            </a:r>
            <a:r>
              <a:rPr lang="en-US" sz="2100" dirty="0" smtClean="0"/>
              <a:t> is a connecting link between Angiosperms and gymnosperms.</a:t>
            </a:r>
          </a:p>
          <a:p>
            <a:r>
              <a:rPr lang="en-US" sz="2100" b="1" u="sng" dirty="0" smtClean="0"/>
              <a:t>Phloem</a:t>
            </a:r>
          </a:p>
          <a:p>
            <a:r>
              <a:rPr lang="en-US" sz="2100" dirty="0" smtClean="0"/>
              <a:t>Consists of sieve tubes and phloem parenchyma.</a:t>
            </a:r>
          </a:p>
          <a:p>
            <a:r>
              <a:rPr lang="en-US" sz="2100" dirty="0" smtClean="0"/>
              <a:t>Companion cells are absent.</a:t>
            </a:r>
          </a:p>
          <a:p>
            <a:r>
              <a:rPr lang="en-US" sz="2100" dirty="0" smtClean="0"/>
              <a:t>Stem shows secondary growth</a:t>
            </a:r>
          </a:p>
          <a:p>
            <a:r>
              <a:rPr lang="en-US" sz="2100" dirty="0" smtClean="0"/>
              <a:t>Wood may be </a:t>
            </a:r>
            <a:r>
              <a:rPr lang="en-US" sz="2100" dirty="0" err="1" smtClean="0"/>
              <a:t>manoxylic</a:t>
            </a:r>
            <a:r>
              <a:rPr lang="en-US" sz="2100" dirty="0" smtClean="0"/>
              <a:t> or </a:t>
            </a:r>
            <a:r>
              <a:rPr lang="en-US" sz="2100" dirty="0" err="1" smtClean="0"/>
              <a:t>pycnoxylic</a:t>
            </a:r>
            <a:r>
              <a:rPr lang="en-US" sz="1900" dirty="0" smtClean="0"/>
              <a:t>.</a:t>
            </a:r>
          </a:p>
          <a:p>
            <a:endParaRPr lang="en-US" sz="1900" dirty="0"/>
          </a:p>
        </p:txBody>
      </p:sp>
    </p:spTree>
    <p:extLst>
      <p:ext uri="{BB962C8B-B14F-4D97-AF65-F5344CB8AC3E}">
        <p14:creationId xmlns:p14="http://schemas.microsoft.com/office/powerpoint/2010/main" val="3180045222"/>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548</TotalTime>
  <Words>2411</Words>
  <Application>Microsoft Office PowerPoint</Application>
  <PresentationFormat>On-screen Show (4:3)</PresentationFormat>
  <Paragraphs>239</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Spring</vt:lpstr>
      <vt:lpstr>Gymnosperms</vt:lpstr>
      <vt:lpstr>PowerPoint Presentation</vt:lpstr>
      <vt:lpstr>General characteristics of Gymnosperms</vt:lpstr>
      <vt:lpstr>PowerPoint Presentation</vt:lpstr>
      <vt:lpstr>General characteristics of Gymnosperms</vt:lpstr>
      <vt:lpstr>PowerPoint Presentation</vt:lpstr>
      <vt:lpstr>General characteristics of Gymnosperms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cycle of Gymnosperms</vt:lpstr>
      <vt:lpstr>PINUS</vt:lpstr>
      <vt:lpstr>PowerPoint Presentation</vt:lpstr>
      <vt:lpstr>PowerPoint Presentation</vt:lpstr>
      <vt:lpstr>PowerPoint Presentation</vt:lpstr>
      <vt:lpstr>PowerPoint Presentation</vt:lpstr>
      <vt:lpstr>PowerPoint Presentation</vt:lpstr>
      <vt:lpstr>Anatomical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Reproductive Structures of Pinus: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SEED</vt:lpstr>
      <vt:lpstr>PowerPoint Presentation</vt:lpstr>
      <vt:lpstr>CYCAS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Gymnosperms</dc:title>
  <dc:creator>Yasir</dc:creator>
  <cp:lastModifiedBy>Yasir</cp:lastModifiedBy>
  <cp:revision>52</cp:revision>
  <dcterms:created xsi:type="dcterms:W3CDTF">2020-05-05T20:12:45Z</dcterms:created>
  <dcterms:modified xsi:type="dcterms:W3CDTF">2020-05-12T09:34:11Z</dcterms:modified>
</cp:coreProperties>
</file>